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tags/tag16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notesSlides/notesSlide2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5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sldIdLst>
    <p:sldId id="257" r:id="rId2"/>
    <p:sldId id="302" r:id="rId3"/>
    <p:sldId id="258" r:id="rId4"/>
    <p:sldId id="259" r:id="rId5"/>
    <p:sldId id="260" r:id="rId6"/>
    <p:sldId id="279" r:id="rId7"/>
    <p:sldId id="299" r:id="rId8"/>
    <p:sldId id="262" r:id="rId9"/>
    <p:sldId id="280" r:id="rId10"/>
    <p:sldId id="263" r:id="rId11"/>
    <p:sldId id="281" r:id="rId12"/>
    <p:sldId id="264" r:id="rId13"/>
    <p:sldId id="286" r:id="rId14"/>
    <p:sldId id="308" r:id="rId15"/>
    <p:sldId id="288" r:id="rId16"/>
    <p:sldId id="303" r:id="rId17"/>
    <p:sldId id="292" r:id="rId18"/>
    <p:sldId id="293" r:id="rId19"/>
    <p:sldId id="270" r:id="rId20"/>
    <p:sldId id="271" r:id="rId21"/>
    <p:sldId id="283" r:id="rId22"/>
    <p:sldId id="282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B9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4"/>
    <p:restoredTop sz="79032"/>
  </p:normalViewPr>
  <p:slideViewPr>
    <p:cSldViewPr snapToGrid="0" snapToObjects="1">
      <p:cViewPr>
        <p:scale>
          <a:sx n="91" d="100"/>
          <a:sy n="91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junchenjiang/Documents/research/talks/cfa-nsdi/figs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4" Type="http://schemas.openxmlformats.org/officeDocument/2006/relationships/oleObject" Target="file://localhost/Users/junchenjiang/Documents/research/talks/cfa-nsdi/figs.xlsx" TargetMode="External"/><Relationship Id="rId1" Type="http://schemas.microsoft.com/office/2011/relationships/chartStyle" Target="style7.xml"/><Relationship Id="rId2" Type="http://schemas.microsoft.com/office/2011/relationships/chartColorStyle" Target="colors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8453251538332"/>
          <c:y val="0.154262128524257"/>
          <c:w val="0.837773954027718"/>
          <c:h val="0.606828259370804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Sheet5!$L$1</c:f>
              <c:strCache>
                <c:ptCount val="1"/>
                <c:pt idx="0">
                  <c:v>Match on all features (ground truth)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solid"/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Sheet5!$L$2:$L$73</c:f>
              <c:numCache>
                <c:formatCode>General</c:formatCode>
                <c:ptCount val="72"/>
                <c:pt idx="0">
                  <c:v>0.252122315560226</c:v>
                </c:pt>
                <c:pt idx="1">
                  <c:v>0.146725139081046</c:v>
                </c:pt>
                <c:pt idx="2">
                  <c:v>0.134488948648027</c:v>
                </c:pt>
                <c:pt idx="3">
                  <c:v>0.0145848161729406</c:v>
                </c:pt>
                <c:pt idx="4">
                  <c:v>0.22464488877783</c:v>
                </c:pt>
                <c:pt idx="5">
                  <c:v>0.0</c:v>
                </c:pt>
                <c:pt idx="6">
                  <c:v>0.352282702609916</c:v>
                </c:pt>
                <c:pt idx="7">
                  <c:v>0.222319829421884</c:v>
                </c:pt>
                <c:pt idx="8">
                  <c:v>0.291007164522602</c:v>
                </c:pt>
                <c:pt idx="9">
                  <c:v>0.535363645732828</c:v>
                </c:pt>
                <c:pt idx="10">
                  <c:v>0.53017619502469</c:v>
                </c:pt>
                <c:pt idx="11">
                  <c:v>0.436832763726747</c:v>
                </c:pt>
                <c:pt idx="12">
                  <c:v>0.209662115140671</c:v>
                </c:pt>
                <c:pt idx="13">
                  <c:v>0.392571213208628</c:v>
                </c:pt>
                <c:pt idx="14">
                  <c:v>0.275859642487347</c:v>
                </c:pt>
                <c:pt idx="15">
                  <c:v>0.393623065358871</c:v>
                </c:pt>
                <c:pt idx="16">
                  <c:v>0.414938256271548</c:v>
                </c:pt>
                <c:pt idx="17">
                  <c:v>0.507104244316216</c:v>
                </c:pt>
                <c:pt idx="18">
                  <c:v>0.341691711418608</c:v>
                </c:pt>
                <c:pt idx="19">
                  <c:v>0.455660111015247</c:v>
                </c:pt>
                <c:pt idx="20">
                  <c:v>0.468979534913494</c:v>
                </c:pt>
                <c:pt idx="21">
                  <c:v>0.478783648006294</c:v>
                </c:pt>
                <c:pt idx="22">
                  <c:v>0.562607585509508</c:v>
                </c:pt>
                <c:pt idx="23">
                  <c:v>0.220503253960585</c:v>
                </c:pt>
                <c:pt idx="24">
                  <c:v>0.57016466890482</c:v>
                </c:pt>
                <c:pt idx="25">
                  <c:v>0.179010996343858</c:v>
                </c:pt>
                <c:pt idx="26">
                  <c:v>0.154080407541708</c:v>
                </c:pt>
                <c:pt idx="27">
                  <c:v>0.220284558827492</c:v>
                </c:pt>
                <c:pt idx="28">
                  <c:v>0.274182138223416</c:v>
                </c:pt>
                <c:pt idx="29">
                  <c:v>0.0</c:v>
                </c:pt>
                <c:pt idx="30">
                  <c:v>0.325927989131631</c:v>
                </c:pt>
                <c:pt idx="31">
                  <c:v>0.185314684919541</c:v>
                </c:pt>
                <c:pt idx="32">
                  <c:v>0.306916867770869</c:v>
                </c:pt>
                <c:pt idx="33">
                  <c:v>0.115471402393113</c:v>
                </c:pt>
                <c:pt idx="34">
                  <c:v>0.252775426670674</c:v>
                </c:pt>
                <c:pt idx="35">
                  <c:v>0.0313527592179673</c:v>
                </c:pt>
                <c:pt idx="36">
                  <c:v>0.154894664586288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5436848"/>
        <c:axId val="1835209168"/>
      </c:scatterChart>
      <c:valAx>
        <c:axId val="1835436848"/>
        <c:scaling>
          <c:orientation val="minMax"/>
          <c:max val="180.0"/>
          <c:min val="0.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(min)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5209168"/>
        <c:crosses val="autoZero"/>
        <c:crossBetween val="midCat"/>
        <c:majorUnit val="30.0"/>
      </c:valAx>
      <c:valAx>
        <c:axId val="1835209168"/>
        <c:scaling>
          <c:orientation val="minMax"/>
          <c:min val="0.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 (Failure rate)</a:t>
                </a:r>
              </a:p>
            </c:rich>
          </c:tx>
          <c:layout>
            <c:manualLayout>
              <c:xMode val="edge"/>
              <c:yMode val="edge"/>
              <c:x val="0.00527689976995156"/>
              <c:y val="0.186838943157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5436848"/>
        <c:crosses val="autoZero"/>
        <c:crossBetween val="midCat"/>
      </c:valAx>
      <c:spPr>
        <a:noFill/>
        <a:ln>
          <a:solidFill>
            <a:sysClr val="window" lastClr="FFFFFF">
              <a:lumMod val="65000"/>
            </a:sysClr>
          </a:solidFill>
        </a:ln>
        <a:effectLst/>
      </c:spPr>
    </c:plotArea>
    <c:legend>
      <c:legendPos val="b"/>
      <c:layout>
        <c:manualLayout>
          <c:xMode val="edge"/>
          <c:yMode val="edge"/>
          <c:x val="0.121537521586524"/>
          <c:y val="0.0164489178529524"/>
          <c:w val="0.878462425699326"/>
          <c:h val="0.1371207228128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8453251538332"/>
          <c:y val="0.154262128524257"/>
          <c:w val="0.837773954027718"/>
          <c:h val="0.606828259370804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Sheet5!$L$1</c:f>
              <c:strCache>
                <c:ptCount val="1"/>
                <c:pt idx="0">
                  <c:v>Match on all features (ground truth)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Sheet5!$L$2:$L$73</c:f>
              <c:numCache>
                <c:formatCode>General</c:formatCode>
                <c:ptCount val="72"/>
                <c:pt idx="0">
                  <c:v>0.252122315560226</c:v>
                </c:pt>
                <c:pt idx="1">
                  <c:v>0.146725139081046</c:v>
                </c:pt>
                <c:pt idx="2">
                  <c:v>0.134488948648027</c:v>
                </c:pt>
                <c:pt idx="3">
                  <c:v>0.0145848161729406</c:v>
                </c:pt>
                <c:pt idx="4">
                  <c:v>0.22464488877783</c:v>
                </c:pt>
                <c:pt idx="5">
                  <c:v>0.0</c:v>
                </c:pt>
                <c:pt idx="6">
                  <c:v>0.352282702609916</c:v>
                </c:pt>
                <c:pt idx="7">
                  <c:v>0.222319829421884</c:v>
                </c:pt>
                <c:pt idx="8">
                  <c:v>0.291007164522602</c:v>
                </c:pt>
                <c:pt idx="9">
                  <c:v>0.535363645732828</c:v>
                </c:pt>
                <c:pt idx="10">
                  <c:v>0.53017619502469</c:v>
                </c:pt>
                <c:pt idx="11">
                  <c:v>0.436832763726747</c:v>
                </c:pt>
                <c:pt idx="12">
                  <c:v>0.209662115140671</c:v>
                </c:pt>
                <c:pt idx="13">
                  <c:v>0.392571213208628</c:v>
                </c:pt>
                <c:pt idx="14">
                  <c:v>0.275859642487347</c:v>
                </c:pt>
                <c:pt idx="15">
                  <c:v>0.393623065358871</c:v>
                </c:pt>
                <c:pt idx="16">
                  <c:v>0.414938256271548</c:v>
                </c:pt>
                <c:pt idx="17">
                  <c:v>0.507104244316216</c:v>
                </c:pt>
                <c:pt idx="18">
                  <c:v>0.341691711418608</c:v>
                </c:pt>
                <c:pt idx="19">
                  <c:v>0.455660111015247</c:v>
                </c:pt>
                <c:pt idx="20">
                  <c:v>0.468979534913494</c:v>
                </c:pt>
                <c:pt idx="21">
                  <c:v>0.478783648006294</c:v>
                </c:pt>
                <c:pt idx="22">
                  <c:v>0.562607585509508</c:v>
                </c:pt>
                <c:pt idx="23">
                  <c:v>0.220503253960585</c:v>
                </c:pt>
                <c:pt idx="24">
                  <c:v>0.57016466890482</c:v>
                </c:pt>
                <c:pt idx="25">
                  <c:v>0.179010996343858</c:v>
                </c:pt>
                <c:pt idx="26">
                  <c:v>0.154080407541708</c:v>
                </c:pt>
                <c:pt idx="27">
                  <c:v>0.220284558827492</c:v>
                </c:pt>
                <c:pt idx="28">
                  <c:v>0.274182138223416</c:v>
                </c:pt>
                <c:pt idx="29">
                  <c:v>0.0</c:v>
                </c:pt>
                <c:pt idx="30">
                  <c:v>0.325927989131631</c:v>
                </c:pt>
                <c:pt idx="31">
                  <c:v>0.185314684919541</c:v>
                </c:pt>
                <c:pt idx="32">
                  <c:v>0.306916867770869</c:v>
                </c:pt>
                <c:pt idx="33">
                  <c:v>0.115471402393113</c:v>
                </c:pt>
                <c:pt idx="34">
                  <c:v>0.252775426670674</c:v>
                </c:pt>
                <c:pt idx="35">
                  <c:v>0.0313527592179673</c:v>
                </c:pt>
                <c:pt idx="36">
                  <c:v>0.154894664586288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Sheet5!$M$1</c:f>
              <c:strCache>
                <c:ptCount val="1"/>
                <c:pt idx="0">
                  <c:v>Match on Critical Features</c:v>
                </c:pt>
              </c:strCache>
            </c:strRef>
          </c:tx>
          <c:spPr>
            <a:ln w="444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Sheet5!$M$2:$M$73</c:f>
              <c:numCache>
                <c:formatCode>General</c:formatCode>
                <c:ptCount val="72"/>
                <c:pt idx="0">
                  <c:v>0.118</c:v>
                </c:pt>
                <c:pt idx="1">
                  <c:v>0.074</c:v>
                </c:pt>
                <c:pt idx="2">
                  <c:v>0.129</c:v>
                </c:pt>
                <c:pt idx="3">
                  <c:v>0.118</c:v>
                </c:pt>
                <c:pt idx="4">
                  <c:v>0.133</c:v>
                </c:pt>
                <c:pt idx="5">
                  <c:v>0.067</c:v>
                </c:pt>
                <c:pt idx="6">
                  <c:v>0.25</c:v>
                </c:pt>
                <c:pt idx="7">
                  <c:v>0.258</c:v>
                </c:pt>
                <c:pt idx="8">
                  <c:v>0.39</c:v>
                </c:pt>
                <c:pt idx="9">
                  <c:v>0.439</c:v>
                </c:pt>
                <c:pt idx="10">
                  <c:v>0.39</c:v>
                </c:pt>
                <c:pt idx="11">
                  <c:v>0.363</c:v>
                </c:pt>
                <c:pt idx="12">
                  <c:v>0.275</c:v>
                </c:pt>
                <c:pt idx="13">
                  <c:v>0.311</c:v>
                </c:pt>
                <c:pt idx="14">
                  <c:v>0.362</c:v>
                </c:pt>
                <c:pt idx="15">
                  <c:v>0.362</c:v>
                </c:pt>
                <c:pt idx="16">
                  <c:v>0.364</c:v>
                </c:pt>
                <c:pt idx="17">
                  <c:v>0.436</c:v>
                </c:pt>
                <c:pt idx="18">
                  <c:v>0.389</c:v>
                </c:pt>
                <c:pt idx="19">
                  <c:v>0.41</c:v>
                </c:pt>
                <c:pt idx="20">
                  <c:v>0.44</c:v>
                </c:pt>
                <c:pt idx="21">
                  <c:v>0.385</c:v>
                </c:pt>
                <c:pt idx="22">
                  <c:v>0.433</c:v>
                </c:pt>
                <c:pt idx="23">
                  <c:v>0.217</c:v>
                </c:pt>
                <c:pt idx="24">
                  <c:v>0.505</c:v>
                </c:pt>
                <c:pt idx="25">
                  <c:v>0.306</c:v>
                </c:pt>
                <c:pt idx="26">
                  <c:v>0.214</c:v>
                </c:pt>
                <c:pt idx="27">
                  <c:v>0.354</c:v>
                </c:pt>
                <c:pt idx="28">
                  <c:v>0.25</c:v>
                </c:pt>
                <c:pt idx="29">
                  <c:v>0.0</c:v>
                </c:pt>
                <c:pt idx="30">
                  <c:v>0.32</c:v>
                </c:pt>
                <c:pt idx="31">
                  <c:v>0.136</c:v>
                </c:pt>
                <c:pt idx="32">
                  <c:v>0.255</c:v>
                </c:pt>
                <c:pt idx="33">
                  <c:v>0.125</c:v>
                </c:pt>
                <c:pt idx="34">
                  <c:v>0.167</c:v>
                </c:pt>
                <c:pt idx="35">
                  <c:v>0.05</c:v>
                </c:pt>
                <c:pt idx="36">
                  <c:v>0.068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10131984"/>
        <c:axId val="1836366784"/>
      </c:scatterChart>
      <c:valAx>
        <c:axId val="1810131984"/>
        <c:scaling>
          <c:orientation val="minMax"/>
          <c:max val="180.0"/>
          <c:min val="0.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(min)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6366784"/>
        <c:crosses val="autoZero"/>
        <c:crossBetween val="midCat"/>
        <c:majorUnit val="30.0"/>
      </c:valAx>
      <c:valAx>
        <c:axId val="1836366784"/>
        <c:scaling>
          <c:orientation val="minMax"/>
          <c:min val="0.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 (Failure rate)</a:t>
                </a:r>
              </a:p>
            </c:rich>
          </c:tx>
          <c:layout>
            <c:manualLayout>
              <c:xMode val="edge"/>
              <c:yMode val="edge"/>
              <c:x val="0.00527689976995156"/>
              <c:y val="0.186838943157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0131984"/>
        <c:crosses val="autoZero"/>
        <c:crossBetween val="midCat"/>
      </c:valAx>
      <c:spPr>
        <a:noFill/>
        <a:ln>
          <a:solidFill>
            <a:sysClr val="window" lastClr="FFFFFF">
              <a:lumMod val="65000"/>
            </a:sysClr>
          </a:solidFill>
        </a:ln>
        <a:effectLst/>
      </c:spPr>
    </c:plotArea>
    <c:legend>
      <c:legendPos val="b"/>
      <c:layout>
        <c:manualLayout>
          <c:xMode val="edge"/>
          <c:yMode val="edge"/>
          <c:x val="0.121537521586524"/>
          <c:y val="0.0164489178529524"/>
          <c:w val="0.878462425699326"/>
          <c:h val="0.1371207228128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8453251538332"/>
          <c:y val="0.0705792632564286"/>
          <c:w val="0.837773954027718"/>
          <c:h val="0.733648477506745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Sheet5!$L$1</c:f>
              <c:strCache>
                <c:ptCount val="1"/>
                <c:pt idx="0">
                  <c:v>Match on all features (ground truth)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Sheet5!$L$2:$L$73</c:f>
              <c:numCache>
                <c:formatCode>General</c:formatCode>
                <c:ptCount val="72"/>
                <c:pt idx="0">
                  <c:v>0.252122315560226</c:v>
                </c:pt>
                <c:pt idx="1">
                  <c:v>0.146725139081046</c:v>
                </c:pt>
                <c:pt idx="2">
                  <c:v>0.134488948648027</c:v>
                </c:pt>
                <c:pt idx="3">
                  <c:v>0.0145848161729406</c:v>
                </c:pt>
                <c:pt idx="4">
                  <c:v>0.22464488877783</c:v>
                </c:pt>
                <c:pt idx="5">
                  <c:v>0.0</c:v>
                </c:pt>
                <c:pt idx="6">
                  <c:v>0.352282702609916</c:v>
                </c:pt>
                <c:pt idx="7">
                  <c:v>0.222319829421884</c:v>
                </c:pt>
                <c:pt idx="8">
                  <c:v>0.291007164522602</c:v>
                </c:pt>
                <c:pt idx="9">
                  <c:v>0.535363645732828</c:v>
                </c:pt>
                <c:pt idx="10">
                  <c:v>0.53017619502469</c:v>
                </c:pt>
                <c:pt idx="11">
                  <c:v>0.436832763726747</c:v>
                </c:pt>
                <c:pt idx="12">
                  <c:v>0.209662115140671</c:v>
                </c:pt>
                <c:pt idx="13">
                  <c:v>0.392571213208628</c:v>
                </c:pt>
                <c:pt idx="14">
                  <c:v>0.275859642487347</c:v>
                </c:pt>
                <c:pt idx="15">
                  <c:v>0.393623065358871</c:v>
                </c:pt>
                <c:pt idx="16">
                  <c:v>0.414938256271548</c:v>
                </c:pt>
                <c:pt idx="17">
                  <c:v>0.507104244316216</c:v>
                </c:pt>
                <c:pt idx="18">
                  <c:v>0.341691711418608</c:v>
                </c:pt>
                <c:pt idx="19">
                  <c:v>0.455660111015247</c:v>
                </c:pt>
                <c:pt idx="20">
                  <c:v>0.468979534913494</c:v>
                </c:pt>
                <c:pt idx="21">
                  <c:v>0.478783648006294</c:v>
                </c:pt>
                <c:pt idx="22">
                  <c:v>0.562607585509508</c:v>
                </c:pt>
                <c:pt idx="23">
                  <c:v>0.220503253960585</c:v>
                </c:pt>
                <c:pt idx="24">
                  <c:v>0.57016466890482</c:v>
                </c:pt>
                <c:pt idx="25">
                  <c:v>0.179010996343858</c:v>
                </c:pt>
                <c:pt idx="26">
                  <c:v>0.154080407541708</c:v>
                </c:pt>
                <c:pt idx="27">
                  <c:v>0.220284558827492</c:v>
                </c:pt>
                <c:pt idx="28">
                  <c:v>0.274182138223416</c:v>
                </c:pt>
                <c:pt idx="29">
                  <c:v>0.0</c:v>
                </c:pt>
                <c:pt idx="30">
                  <c:v>0.325927989131631</c:v>
                </c:pt>
                <c:pt idx="31">
                  <c:v>0.185314684919541</c:v>
                </c:pt>
                <c:pt idx="32">
                  <c:v>0.306916867770869</c:v>
                </c:pt>
                <c:pt idx="33">
                  <c:v>0.115471402393113</c:v>
                </c:pt>
                <c:pt idx="34">
                  <c:v>0.252775426670674</c:v>
                </c:pt>
                <c:pt idx="35">
                  <c:v>0.0313527592179673</c:v>
                </c:pt>
                <c:pt idx="36">
                  <c:v>0.154894664586288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Sheet5!$M$1</c:f>
              <c:strCache>
                <c:ptCount val="1"/>
                <c:pt idx="0">
                  <c:v>Match on Critical Features</c:v>
                </c:pt>
              </c:strCache>
            </c:strRef>
          </c:tx>
          <c:spPr>
            <a:ln w="444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Sheet5!$M$2:$M$73</c:f>
              <c:numCache>
                <c:formatCode>General</c:formatCode>
                <c:ptCount val="72"/>
                <c:pt idx="0">
                  <c:v>0.118</c:v>
                </c:pt>
                <c:pt idx="1">
                  <c:v>0.074</c:v>
                </c:pt>
                <c:pt idx="2">
                  <c:v>0.129</c:v>
                </c:pt>
                <c:pt idx="3">
                  <c:v>0.118</c:v>
                </c:pt>
                <c:pt idx="4">
                  <c:v>0.133</c:v>
                </c:pt>
                <c:pt idx="5">
                  <c:v>0.067</c:v>
                </c:pt>
                <c:pt idx="6">
                  <c:v>0.25</c:v>
                </c:pt>
                <c:pt idx="7">
                  <c:v>0.258</c:v>
                </c:pt>
                <c:pt idx="8">
                  <c:v>0.39</c:v>
                </c:pt>
                <c:pt idx="9">
                  <c:v>0.439</c:v>
                </c:pt>
                <c:pt idx="10">
                  <c:v>0.39</c:v>
                </c:pt>
                <c:pt idx="11">
                  <c:v>0.363</c:v>
                </c:pt>
                <c:pt idx="12">
                  <c:v>0.275</c:v>
                </c:pt>
                <c:pt idx="13">
                  <c:v>0.311</c:v>
                </c:pt>
                <c:pt idx="14">
                  <c:v>0.362</c:v>
                </c:pt>
                <c:pt idx="15">
                  <c:v>0.362</c:v>
                </c:pt>
                <c:pt idx="16">
                  <c:v>0.364</c:v>
                </c:pt>
                <c:pt idx="17">
                  <c:v>0.436</c:v>
                </c:pt>
                <c:pt idx="18">
                  <c:v>0.389</c:v>
                </c:pt>
                <c:pt idx="19">
                  <c:v>0.41</c:v>
                </c:pt>
                <c:pt idx="20">
                  <c:v>0.44</c:v>
                </c:pt>
                <c:pt idx="21">
                  <c:v>0.385</c:v>
                </c:pt>
                <c:pt idx="22">
                  <c:v>0.433</c:v>
                </c:pt>
                <c:pt idx="23">
                  <c:v>0.217</c:v>
                </c:pt>
                <c:pt idx="24">
                  <c:v>0.505</c:v>
                </c:pt>
                <c:pt idx="25">
                  <c:v>0.306</c:v>
                </c:pt>
                <c:pt idx="26">
                  <c:v>0.214</c:v>
                </c:pt>
                <c:pt idx="27">
                  <c:v>0.354</c:v>
                </c:pt>
                <c:pt idx="28">
                  <c:v>0.25</c:v>
                </c:pt>
                <c:pt idx="29">
                  <c:v>0.0</c:v>
                </c:pt>
                <c:pt idx="30">
                  <c:v>0.32</c:v>
                </c:pt>
                <c:pt idx="31">
                  <c:v>0.136</c:v>
                </c:pt>
                <c:pt idx="32">
                  <c:v>0.255</c:v>
                </c:pt>
                <c:pt idx="33">
                  <c:v>0.125</c:v>
                </c:pt>
                <c:pt idx="34">
                  <c:v>0.167</c:v>
                </c:pt>
                <c:pt idx="35">
                  <c:v>0.05</c:v>
                </c:pt>
                <c:pt idx="36">
                  <c:v>0.068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Sheet5!$N$1</c:f>
              <c:strCache>
                <c:ptCount val="1"/>
                <c:pt idx="0">
                  <c:v>Match on Non-Critical Features</c:v>
                </c:pt>
              </c:strCache>
            </c:strRef>
          </c:tx>
          <c:spPr>
            <a:ln w="4445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xVal>
            <c:numRef>
              <c:f>Sheet5!$J$2:$J$73</c:f>
              <c:numCache>
                <c:formatCode>General</c:formatCode>
                <c:ptCount val="72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  <c:pt idx="21">
                  <c:v>105.0</c:v>
                </c:pt>
                <c:pt idx="22">
                  <c:v>110.0</c:v>
                </c:pt>
                <c:pt idx="23">
                  <c:v>115.0</c:v>
                </c:pt>
                <c:pt idx="24">
                  <c:v>120.0</c:v>
                </c:pt>
                <c:pt idx="25">
                  <c:v>125.0</c:v>
                </c:pt>
                <c:pt idx="26">
                  <c:v>130.0</c:v>
                </c:pt>
                <c:pt idx="27">
                  <c:v>135.0</c:v>
                </c:pt>
                <c:pt idx="28">
                  <c:v>140.0</c:v>
                </c:pt>
                <c:pt idx="29">
                  <c:v>145.0</c:v>
                </c:pt>
                <c:pt idx="30">
                  <c:v>150.0</c:v>
                </c:pt>
                <c:pt idx="31">
                  <c:v>155.0</c:v>
                </c:pt>
                <c:pt idx="32">
                  <c:v>160.0</c:v>
                </c:pt>
                <c:pt idx="33">
                  <c:v>165.0</c:v>
                </c:pt>
                <c:pt idx="34">
                  <c:v>170.0</c:v>
                </c:pt>
                <c:pt idx="35">
                  <c:v>175.0</c:v>
                </c:pt>
                <c:pt idx="36">
                  <c:v>180.0</c:v>
                </c:pt>
              </c:numCache>
            </c:numRef>
          </c:xVal>
          <c:yVal>
            <c:numRef>
              <c:f>Sheet5!$N$2:$N$73</c:f>
              <c:numCache>
                <c:formatCode>General</c:formatCode>
                <c:ptCount val="72"/>
                <c:pt idx="0">
                  <c:v>0.106759081787602</c:v>
                </c:pt>
                <c:pt idx="1">
                  <c:v>0.0761409618705696</c:v>
                </c:pt>
                <c:pt idx="2">
                  <c:v>0.0</c:v>
                </c:pt>
                <c:pt idx="3">
                  <c:v>0.0264175847487889</c:v>
                </c:pt>
                <c:pt idx="4">
                  <c:v>0.0</c:v>
                </c:pt>
                <c:pt idx="5">
                  <c:v>0.0970338458852901</c:v>
                </c:pt>
                <c:pt idx="6">
                  <c:v>0.0550109402879336</c:v>
                </c:pt>
                <c:pt idx="7">
                  <c:v>0.0575525068136022</c:v>
                </c:pt>
                <c:pt idx="8">
                  <c:v>0.0</c:v>
                </c:pt>
                <c:pt idx="9">
                  <c:v>0.0194728780225971</c:v>
                </c:pt>
                <c:pt idx="10">
                  <c:v>0.0</c:v>
                </c:pt>
                <c:pt idx="11">
                  <c:v>0.0197181751557401</c:v>
                </c:pt>
                <c:pt idx="12">
                  <c:v>0.0232746118688161</c:v>
                </c:pt>
                <c:pt idx="13">
                  <c:v>0.0996179884937294</c:v>
                </c:pt>
                <c:pt idx="14">
                  <c:v>0.046514153391182</c:v>
                </c:pt>
                <c:pt idx="15">
                  <c:v>0.117878527049314</c:v>
                </c:pt>
                <c:pt idx="16">
                  <c:v>0.0</c:v>
                </c:pt>
                <c:pt idx="17">
                  <c:v>0.0</c:v>
                </c:pt>
                <c:pt idx="18">
                  <c:v>0.0262789735026691</c:v>
                </c:pt>
                <c:pt idx="19">
                  <c:v>0.049471183028079</c:v>
                </c:pt>
                <c:pt idx="20">
                  <c:v>0.0720237514343853</c:v>
                </c:pt>
                <c:pt idx="21">
                  <c:v>0.0</c:v>
                </c:pt>
                <c:pt idx="22">
                  <c:v>0.0854005150215916</c:v>
                </c:pt>
                <c:pt idx="23">
                  <c:v>0.0430792374693362</c:v>
                </c:pt>
                <c:pt idx="24">
                  <c:v>0.0715660099645119</c:v>
                </c:pt>
                <c:pt idx="25">
                  <c:v>0.0836321184241092</c:v>
                </c:pt>
                <c:pt idx="26">
                  <c:v>0.0713151712536345</c:v>
                </c:pt>
                <c:pt idx="27">
                  <c:v>0.0144402762940691</c:v>
                </c:pt>
                <c:pt idx="28">
                  <c:v>0.0</c:v>
                </c:pt>
                <c:pt idx="29">
                  <c:v>0.0501483731661799</c:v>
                </c:pt>
                <c:pt idx="30">
                  <c:v>0.0714266755645485</c:v>
                </c:pt>
                <c:pt idx="31">
                  <c:v>0.0</c:v>
                </c:pt>
                <c:pt idx="32">
                  <c:v>0.00723425477572229</c:v>
                </c:pt>
                <c:pt idx="33">
                  <c:v>0.0</c:v>
                </c:pt>
                <c:pt idx="34">
                  <c:v>0.033021329207167</c:v>
                </c:pt>
                <c:pt idx="35">
                  <c:v>0.0910592428532499</c:v>
                </c:pt>
                <c:pt idx="36">
                  <c:v>0.0655647561427806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3972352"/>
        <c:axId val="1844423856"/>
      </c:scatterChart>
      <c:valAx>
        <c:axId val="1843972352"/>
        <c:scaling>
          <c:orientation val="minMax"/>
          <c:max val="180.0"/>
          <c:min val="0.0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(min)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4423856"/>
        <c:crosses val="autoZero"/>
        <c:crossBetween val="midCat"/>
        <c:majorUnit val="30.0"/>
      </c:valAx>
      <c:valAx>
        <c:axId val="1844423856"/>
        <c:scaling>
          <c:orientation val="minMax"/>
          <c:max val="1.0"/>
          <c:min val="0.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 (Failure rate)</a:t>
                </a:r>
              </a:p>
            </c:rich>
          </c:tx>
          <c:layout>
            <c:manualLayout>
              <c:xMode val="edge"/>
              <c:yMode val="edge"/>
              <c:x val="0.00527689976995156"/>
              <c:y val="0.186838943157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3972352"/>
        <c:crosses val="autoZero"/>
        <c:crossBetween val="midCat"/>
      </c:valAx>
      <c:spPr>
        <a:noFill/>
        <a:ln>
          <a:solidFill>
            <a:sysClr val="window" lastClr="FFFFFF">
              <a:lumMod val="65000"/>
            </a:sysClr>
          </a:solidFill>
        </a:ln>
        <a:effectLst/>
      </c:spPr>
    </c:plotArea>
    <c:legend>
      <c:legendPos val="b"/>
      <c:layout>
        <c:manualLayout>
          <c:xMode val="edge"/>
          <c:yMode val="edge"/>
          <c:x val="0.127238623164283"/>
          <c:y val="0.0828825505203458"/>
          <c:w val="0.394818161271622"/>
          <c:h val="0.2255309556893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Sheet3!$N$17:$O$17</c:f>
              <c:strCache>
                <c:ptCount val="2"/>
                <c:pt idx="0">
                  <c:v>Baseline (random)</c:v>
                </c:pt>
                <c:pt idx="1">
                  <c:v>CFA</c:v>
                </c:pt>
              </c:strCache>
            </c:strRef>
          </c:cat>
          <c:val>
            <c:numRef>
              <c:f>Sheet3!$N$18:$O$18</c:f>
              <c:numCache>
                <c:formatCode>General</c:formatCode>
                <c:ptCount val="2"/>
                <c:pt idx="0">
                  <c:v>1.82</c:v>
                </c:pt>
                <c:pt idx="1">
                  <c:v>1.23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47156944"/>
        <c:axId val="1834340160"/>
      </c:barChart>
      <c:catAx>
        <c:axId val="1847156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4340160"/>
        <c:crosses val="autoZero"/>
        <c:auto val="1"/>
        <c:lblAlgn val="ctr"/>
        <c:lblOffset val="100"/>
        <c:noMultiLvlLbl val="0"/>
      </c:catAx>
      <c:valAx>
        <c:axId val="1834340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Avg buffering ratio (%)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7156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Sheet3!$M$21</c:f>
              <c:strCache>
                <c:ptCount val="1"/>
                <c:pt idx="0">
                  <c:v>Avgerate bitrate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Sheet3!$N$20:$O$20</c:f>
              <c:strCache>
                <c:ptCount val="2"/>
                <c:pt idx="0">
                  <c:v>Baseline (random)</c:v>
                </c:pt>
                <c:pt idx="1">
                  <c:v>CFA</c:v>
                </c:pt>
              </c:strCache>
            </c:strRef>
          </c:cat>
          <c:val>
            <c:numRef>
              <c:f>Sheet3!$N$21:$O$21</c:f>
              <c:numCache>
                <c:formatCode>General</c:formatCode>
                <c:ptCount val="2"/>
                <c:pt idx="0">
                  <c:v>2.85</c:v>
                </c:pt>
                <c:pt idx="1">
                  <c:v>3.21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42637184"/>
        <c:axId val="1840452224"/>
      </c:barChart>
      <c:catAx>
        <c:axId val="1842637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0452224"/>
        <c:crosses val="autoZero"/>
        <c:auto val="1"/>
        <c:lblAlgn val="ctr"/>
        <c:lblOffset val="100"/>
        <c:noMultiLvlLbl val="0"/>
      </c:catAx>
      <c:valAx>
        <c:axId val="1840452224"/>
        <c:scaling>
          <c:orientation val="minMax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Avg bitrate (Mbps)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2637184"/>
        <c:crosses val="autoZero"/>
        <c:crossBetween val="between"/>
        <c:majorUnit val="1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Sheet3!$R$21</c:f>
              <c:strCache>
                <c:ptCount val="1"/>
                <c:pt idx="0">
                  <c:v>Avg bitrate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Sheet3!$S$20:$T$20</c:f>
              <c:strCache>
                <c:ptCount val="2"/>
                <c:pt idx="0">
                  <c:v>Best of strawmen</c:v>
                </c:pt>
                <c:pt idx="1">
                  <c:v>CFA</c:v>
                </c:pt>
              </c:strCache>
            </c:strRef>
          </c:cat>
          <c:val>
            <c:numRef>
              <c:f>Sheet3!$S$21:$T$21</c:f>
              <c:numCache>
                <c:formatCode>General</c:formatCode>
                <c:ptCount val="2"/>
                <c:pt idx="0">
                  <c:v>2.76</c:v>
                </c:pt>
                <c:pt idx="1">
                  <c:v>3.2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49152560"/>
        <c:axId val="1849155904"/>
      </c:barChart>
      <c:catAx>
        <c:axId val="1849152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155904"/>
        <c:crosses val="autoZero"/>
        <c:auto val="1"/>
        <c:lblAlgn val="ctr"/>
        <c:lblOffset val="100"/>
        <c:noMultiLvlLbl val="0"/>
      </c:catAx>
      <c:valAx>
        <c:axId val="1849155904"/>
        <c:scaling>
          <c:orientation val="minMax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Avg bitrate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152560"/>
        <c:crosses val="autoZero"/>
        <c:crossBetween val="between"/>
        <c:majorUnit val="1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Sheet3!$R$18</c:f>
              <c:strCache>
                <c:ptCount val="1"/>
                <c:pt idx="0">
                  <c:v>Prediction error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Sheet3!$S$17:$T$17</c:f>
              <c:strCache>
                <c:ptCount val="2"/>
                <c:pt idx="0">
                  <c:v>Best of strawmen</c:v>
                </c:pt>
                <c:pt idx="1">
                  <c:v>CFA</c:v>
                </c:pt>
              </c:strCache>
            </c:strRef>
          </c:cat>
          <c:val>
            <c:numRef>
              <c:f>Sheet3!$S$18:$T$18</c:f>
              <c:numCache>
                <c:formatCode>General</c:formatCode>
                <c:ptCount val="2"/>
                <c:pt idx="0">
                  <c:v>0.013</c:v>
                </c:pt>
                <c:pt idx="1">
                  <c:v>0.01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49206912"/>
        <c:axId val="1849210416"/>
      </c:barChart>
      <c:catAx>
        <c:axId val="1849206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210416"/>
        <c:crosses val="autoZero"/>
        <c:auto val="1"/>
        <c:lblAlgn val="ctr"/>
        <c:lblOffset val="100"/>
        <c:noMultiLvlLbl val="0"/>
      </c:catAx>
      <c:valAx>
        <c:axId val="184921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Prediction </a:t>
                </a:r>
                <a:r>
                  <a:rPr lang="en-US" dirty="0" smtClean="0"/>
                  <a:t>error (bitrate)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206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14D87-6B76-824D-B39F-A3E1549153C3}" type="datetimeFigureOut">
              <a:rPr lang="en-US" smtClean="0"/>
              <a:t>4/2/16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BCC52-52E9-1E4C-89BE-E783FB19E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53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39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79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364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79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308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9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726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516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5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19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18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342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242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546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016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60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61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12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93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04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38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37D7A-5454-B04F-A538-B5D896A3A07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4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BCC52-52E9-1E4C-89BE-E783FB19E7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7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64FE2-516D-5540-81FE-CEB917E93910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1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67F8-047D-874F-85D4-5CB452FB729C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34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8C84-AE88-9842-9EB5-760BCFE4F95C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52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F10C7-E8D5-1C40-B279-0833AC0C8835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CFA52-BE8D-B447-A9CB-8826266317B7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324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EF3BD-57A8-9949-AAFA-F204507485DB}" type="datetime1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642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71A9-BA8F-1F41-A6C8-7B365AD9F13E}" type="datetime1">
              <a:rPr lang="en-US" smtClean="0"/>
              <a:t>4/2/16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36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3DAE6-D115-3D4E-9771-6B8BC959614B}" type="datetime1">
              <a:rPr lang="en-US" smtClean="0"/>
              <a:t>4/2/16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16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BB1F5-BC4F-6848-94EA-D30A280E0705}" type="datetime1">
              <a:rPr lang="en-US" smtClean="0"/>
              <a:t>4/2/16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96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BFC88-E287-E54D-9A75-80E71E95E8B3}" type="datetime1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B6CB-44A4-7D45-AB6F-A4BCEE717EC7}" type="datetime1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2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B288B-A12E-CD49-9812-D5ABEA6ED123}" type="datetime1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E5DF5-7D95-3646-9679-612CFBE07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9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15.jpe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7.png"/><Relationship Id="rId5" Type="http://schemas.openxmlformats.org/officeDocument/2006/relationships/image" Target="../media/image16.png"/><Relationship Id="rId6" Type="http://schemas.openxmlformats.org/officeDocument/2006/relationships/chart" Target="../charts/chart1.xml"/><Relationship Id="rId7" Type="http://schemas.openxmlformats.org/officeDocument/2006/relationships/chart" Target="../charts/chart2.xml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chart" Target="../charts/chart3.xml"/><Relationship Id="rId5" Type="http://schemas.openxmlformats.org/officeDocument/2006/relationships/image" Target="../media/image17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11.tiff"/><Relationship Id="rId5" Type="http://schemas.openxmlformats.org/officeDocument/2006/relationships/image" Target="../media/image18.tiff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7.png"/><Relationship Id="rId7" Type="http://schemas.openxmlformats.org/officeDocument/2006/relationships/image" Target="../media/image11.tiff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7.png"/><Relationship Id="rId7" Type="http://schemas.openxmlformats.org/officeDocument/2006/relationships/image" Target="../media/image11.tiff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7.png"/><Relationship Id="rId7" Type="http://schemas.openxmlformats.org/officeDocument/2006/relationships/image" Target="../media/image14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7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468" y="1122363"/>
            <a:ext cx="9987064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CFA: A Practical </a:t>
            </a:r>
            <a:r>
              <a:rPr lang="en-US" b="1" i="1" dirty="0" smtClean="0"/>
              <a:t>Prediction</a:t>
            </a:r>
            <a:r>
              <a:rPr lang="en-US" dirty="0" smtClean="0"/>
              <a:t> System for Video Quality Optimization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6013" y="3602037"/>
            <a:ext cx="10239983" cy="1655763"/>
          </a:xfrm>
        </p:spPr>
        <p:txBody>
          <a:bodyPr/>
          <a:lstStyle/>
          <a:p>
            <a:endParaRPr lang="en-US" dirty="0" smtClean="0"/>
          </a:p>
          <a:p>
            <a:r>
              <a:rPr lang="en-US" b="1" dirty="0" err="1" smtClean="0"/>
              <a:t>Junchen</a:t>
            </a:r>
            <a:r>
              <a:rPr lang="en-US" b="1" dirty="0" smtClean="0"/>
              <a:t> Jiang</a:t>
            </a:r>
            <a:r>
              <a:rPr lang="en-US" dirty="0" smtClean="0"/>
              <a:t>, Vyas </a:t>
            </a:r>
            <a:r>
              <a:rPr lang="en-US" dirty="0" err="1" smtClean="0"/>
              <a:t>Sekar</a:t>
            </a:r>
            <a:r>
              <a:rPr lang="en-US" dirty="0" smtClean="0"/>
              <a:t>, Henry Milner, Davis Shepherd, Ion </a:t>
            </a:r>
            <a:r>
              <a:rPr lang="en-US" dirty="0" err="1" smtClean="0"/>
              <a:t>Stoica</a:t>
            </a:r>
            <a:r>
              <a:rPr lang="en-US" dirty="0" smtClean="0"/>
              <a:t>, Hui Zhang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111" y="5099234"/>
            <a:ext cx="2626252" cy="3669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9115" y="5831841"/>
            <a:ext cx="3086179" cy="5246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443" y="4661523"/>
            <a:ext cx="1881172" cy="188117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1389" y="4661523"/>
            <a:ext cx="1881172" cy="188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8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5"/>
    </mc:Choice>
    <mc:Fallback xmlns="">
      <p:transition spd="slow" advTm="1031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Challenge 2:</a:t>
            </a:r>
            <a:r>
              <a:rPr lang="en-US" dirty="0" smtClean="0"/>
              <a:t> Video Quality Changes Quickly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10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936376" y="5469110"/>
            <a:ext cx="7479452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Using </a:t>
            </a:r>
            <a:r>
              <a:rPr lang="en-US" sz="3200" b="1" dirty="0" smtClean="0"/>
              <a:t>fresh </a:t>
            </a:r>
            <a:r>
              <a:rPr lang="en-US" sz="3200" dirty="0" smtClean="0"/>
              <a:t>quality measurement is critical!</a:t>
            </a:r>
            <a:endParaRPr lang="en-US" sz="3200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5563" y="1690690"/>
            <a:ext cx="5736917" cy="35502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590365" y="3519254"/>
            <a:ext cx="658906" cy="1362028"/>
          </a:xfrm>
          <a:prstGeom prst="ellipse">
            <a:avLst/>
          </a:prstGeom>
          <a:ln w="88900">
            <a:solidFill>
              <a:srgbClr val="F1888B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142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02"/>
    </mc:Choice>
    <mc:Fallback xmlns="">
      <p:transition spd="slow" advTm="29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973" y="365125"/>
            <a:ext cx="11616742" cy="1325563"/>
          </a:xfrm>
        </p:spPr>
        <p:txBody>
          <a:bodyPr/>
          <a:lstStyle/>
          <a:p>
            <a:r>
              <a:rPr lang="en-US" dirty="0" smtClean="0"/>
              <a:t>Needs both model expressiveness &amp; fast update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11</a:t>
            </a:fld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48494" y="2811074"/>
            <a:ext cx="2279560" cy="772732"/>
          </a:xfrm>
          <a:prstGeom prst="ellipse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Simple ML</a:t>
            </a:r>
            <a:endParaRPr lang="en-US" sz="2400" dirty="0"/>
          </a:p>
        </p:txBody>
      </p:sp>
      <p:sp>
        <p:nvSpPr>
          <p:cNvPr id="18" name="Oval 17"/>
          <p:cNvSpPr/>
          <p:nvPr/>
        </p:nvSpPr>
        <p:spPr>
          <a:xfrm>
            <a:off x="4860757" y="5167909"/>
            <a:ext cx="2642315" cy="772732"/>
          </a:xfrm>
          <a:prstGeom prst="ellipse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Complex ML</a:t>
            </a:r>
            <a:endParaRPr lang="en-US" sz="2400" dirty="0"/>
          </a:p>
        </p:txBody>
      </p:sp>
      <p:sp>
        <p:nvSpPr>
          <p:cNvPr id="19" name="Rectangular Callout 18"/>
          <p:cNvSpPr/>
          <p:nvPr/>
        </p:nvSpPr>
        <p:spPr>
          <a:xfrm>
            <a:off x="190401" y="1679010"/>
            <a:ext cx="6250588" cy="822948"/>
          </a:xfrm>
          <a:prstGeom prst="wedgeRectCallout">
            <a:avLst>
              <a:gd name="adj1" fmla="val -9339"/>
              <a:gd name="adj2" fmla="val 93210"/>
            </a:avLst>
          </a:prstGeom>
          <a:ln w="25400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Not expressive enough </a:t>
            </a:r>
            <a:r>
              <a:rPr lang="en-US" sz="2400" smtClean="0"/>
              <a:t>to </a:t>
            </a:r>
            <a:r>
              <a:rPr lang="en-US" sz="2400" smtClean="0"/>
              <a:t>model complex </a:t>
            </a:r>
            <a:r>
              <a:rPr lang="en-US" sz="2400" dirty="0" smtClean="0"/>
              <a:t>factors</a:t>
            </a:r>
          </a:p>
          <a:p>
            <a:pPr algn="ctr"/>
            <a:r>
              <a:rPr lang="en-US" sz="2000" dirty="0" smtClean="0"/>
              <a:t>e.g., </a:t>
            </a:r>
            <a:r>
              <a:rPr lang="en-US" sz="2000" dirty="0" err="1" smtClean="0"/>
              <a:t>NaiveBayes</a:t>
            </a:r>
            <a:r>
              <a:rPr lang="en-US" sz="2000" dirty="0" smtClean="0"/>
              <a:t>, Decision Tree</a:t>
            </a:r>
          </a:p>
        </p:txBody>
      </p:sp>
      <p:sp>
        <p:nvSpPr>
          <p:cNvPr id="20" name="Oval 19"/>
          <p:cNvSpPr/>
          <p:nvPr/>
        </p:nvSpPr>
        <p:spPr>
          <a:xfrm>
            <a:off x="5944728" y="2811074"/>
            <a:ext cx="1376965" cy="772732"/>
          </a:xfrm>
          <a:prstGeom prst="ellipse">
            <a:avLst/>
          </a:prstGeom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smtClean="0"/>
              <a:t>CFA</a:t>
            </a:r>
            <a:endParaRPr lang="en-US" sz="2800" b="1" dirty="0"/>
          </a:p>
        </p:txBody>
      </p:sp>
      <p:sp>
        <p:nvSpPr>
          <p:cNvPr id="21" name="Rectangular Callout 20"/>
          <p:cNvSpPr/>
          <p:nvPr/>
        </p:nvSpPr>
        <p:spPr>
          <a:xfrm>
            <a:off x="4706471" y="4076322"/>
            <a:ext cx="6917840" cy="818010"/>
          </a:xfrm>
          <a:prstGeom prst="wedgeRectCallout">
            <a:avLst>
              <a:gd name="adj1" fmla="val -33102"/>
              <a:gd name="adj2" fmla="val 92797"/>
            </a:avLst>
          </a:prstGeom>
          <a:ln w="25400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Needs tens of </a:t>
            </a:r>
            <a:r>
              <a:rPr lang="en-US" sz="2400" dirty="0" smtClean="0"/>
              <a:t>min to update </a:t>
            </a:r>
            <a:r>
              <a:rPr lang="en-US" sz="2400" dirty="0"/>
              <a:t>model, N</a:t>
            </a:r>
            <a:r>
              <a:rPr lang="en-US" sz="2400" dirty="0" smtClean="0"/>
              <a:t>ot </a:t>
            </a:r>
            <a:r>
              <a:rPr lang="en-US" sz="2400" dirty="0"/>
              <a:t>interpretable</a:t>
            </a:r>
            <a:endParaRPr lang="en-US" sz="2400" dirty="0" smtClean="0"/>
          </a:p>
          <a:p>
            <a:pPr algn="ctr"/>
            <a:r>
              <a:rPr lang="en-US" sz="2000" dirty="0" smtClean="0"/>
              <a:t>e.g., SVM</a:t>
            </a:r>
          </a:p>
        </p:txBody>
      </p:sp>
      <p:sp>
        <p:nvSpPr>
          <p:cNvPr id="22" name="Rectangular Callout 21"/>
          <p:cNvSpPr/>
          <p:nvPr/>
        </p:nvSpPr>
        <p:spPr>
          <a:xfrm>
            <a:off x="6997418" y="1804621"/>
            <a:ext cx="5086731" cy="990158"/>
          </a:xfrm>
          <a:prstGeom prst="wedgeRectCallout">
            <a:avLst>
              <a:gd name="adj1" fmla="val -42280"/>
              <a:gd name="adj2" fmla="val 76934"/>
            </a:avLst>
          </a:prstGeom>
          <a:ln w="38100">
            <a:solidFill>
              <a:srgbClr val="00B05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Algorithm for Problems that have “Persistent” critical features</a:t>
            </a:r>
            <a:endParaRPr lang="en-US" sz="24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450003" y="6056549"/>
            <a:ext cx="6312368" cy="786762"/>
            <a:chOff x="1450003" y="6056549"/>
            <a:chExt cx="6312368" cy="786762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862126" y="6056549"/>
              <a:ext cx="551215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450003" y="6172458"/>
              <a:ext cx="6951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Low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997418" y="6170483"/>
              <a:ext cx="7649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High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442178" y="6320091"/>
              <a:ext cx="23520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Expressiveness</a:t>
              </a:r>
              <a:endParaRPr lang="en-US" sz="28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57200" y="2683271"/>
            <a:ext cx="1404926" cy="3431232"/>
            <a:chOff x="457200" y="2683271"/>
            <a:chExt cx="1404926" cy="3431232"/>
          </a:xfrm>
        </p:grpSpPr>
        <p:cxnSp>
          <p:nvCxnSpPr>
            <p:cNvPr id="5" name="Straight Arrow Connector 4"/>
            <p:cNvCxnSpPr/>
            <p:nvPr/>
          </p:nvCxnSpPr>
          <p:spPr>
            <a:xfrm flipV="1">
              <a:off x="1862126" y="2914104"/>
              <a:ext cx="0" cy="31424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57200" y="4137277"/>
              <a:ext cx="128522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Update speed</a:t>
              </a:r>
              <a:endParaRPr lang="en-US" sz="2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88337" y="2683271"/>
              <a:ext cx="6971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Fast</a:t>
              </a:r>
              <a:endParaRPr lang="en-US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88336" y="5652838"/>
              <a:ext cx="7768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Slow</a:t>
              </a:r>
              <a:endParaRPr lang="en-US" sz="2400" dirty="0"/>
            </a:p>
          </p:txBody>
        </p:sp>
      </p:grpSp>
      <p:sp>
        <p:nvSpPr>
          <p:cNvPr id="3" name="Right Arrow 2"/>
          <p:cNvSpPr/>
          <p:nvPr/>
        </p:nvSpPr>
        <p:spPr>
          <a:xfrm rot="19369963">
            <a:off x="2537630" y="4649739"/>
            <a:ext cx="1314273" cy="853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Better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381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007"/>
    </mc:Choice>
    <mc:Fallback xmlns="">
      <p:transition spd="slow" advTm="69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</a:t>
            </a:r>
          </a:p>
          <a:p>
            <a:endParaRPr lang="en-US" dirty="0"/>
          </a:p>
          <a:p>
            <a:r>
              <a:rPr lang="en-US" dirty="0" smtClean="0"/>
              <a:t>Challenges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>
                <a:sym typeface="Wingdings"/>
              </a:rPr>
              <a:t> </a:t>
            </a:r>
            <a:r>
              <a:rPr lang="en-US" b="1" dirty="0" smtClean="0"/>
              <a:t>The CFA Approach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Evaluation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54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/>
    </mc:Choice>
    <mc:Fallback xmlns="">
      <p:transition spd="slow" advTm="3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ular Callout 84"/>
          <p:cNvSpPr/>
          <p:nvPr/>
        </p:nvSpPr>
        <p:spPr>
          <a:xfrm>
            <a:off x="59500" y="2833209"/>
            <a:ext cx="2018431" cy="795576"/>
          </a:xfrm>
          <a:prstGeom prst="wedgeRectCallout">
            <a:avLst>
              <a:gd name="adj1" fmla="val -2280"/>
              <a:gd name="adj2" fmla="val 83426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Session </a:t>
            </a:r>
            <a:r>
              <a:rPr lang="en-US" sz="2400" smtClean="0"/>
              <a:t>under prediction</a:t>
            </a:r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142" y="161712"/>
            <a:ext cx="11341846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Basic CFA Workflow: </a:t>
            </a:r>
            <a:br>
              <a:rPr lang="en-US" dirty="0" smtClean="0"/>
            </a:br>
            <a:r>
              <a:rPr lang="en-US" dirty="0" smtClean="0"/>
              <a:t>Similar feature </a:t>
            </a:r>
            <a:r>
              <a:rPr lang="en-US" smtClean="0"/>
              <a:t>values short history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/>
              <a:t>similar quality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13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43138" y="3448050"/>
            <a:ext cx="3371798" cy="1433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Finding similar sessions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cxnSp>
        <p:nvCxnSpPr>
          <p:cNvPr id="18" name="Straight Arrow Connector 17"/>
          <p:cNvCxnSpPr>
            <a:stCxn id="36" idx="3"/>
            <a:endCxn id="7" idx="1"/>
          </p:cNvCxnSpPr>
          <p:nvPr/>
        </p:nvCxnSpPr>
        <p:spPr>
          <a:xfrm>
            <a:off x="1406253" y="4161345"/>
            <a:ext cx="836885" cy="346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4"/>
            <a:endCxn id="7" idx="0"/>
          </p:cNvCxnSpPr>
          <p:nvPr/>
        </p:nvCxnSpPr>
        <p:spPr>
          <a:xfrm>
            <a:off x="3929037" y="2943224"/>
            <a:ext cx="0" cy="504826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3"/>
            <a:endCxn id="29" idx="2"/>
          </p:cNvCxnSpPr>
          <p:nvPr/>
        </p:nvCxnSpPr>
        <p:spPr>
          <a:xfrm>
            <a:off x="5614936" y="4164806"/>
            <a:ext cx="484013" cy="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834753" y="3925600"/>
            <a:ext cx="571500" cy="4714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i="1"/>
              <a:t>s</a:t>
            </a:r>
            <a:endParaRPr lang="en-US" sz="2400" i="1" dirty="0">
              <a:solidFill>
                <a:schemeClr val="dk1"/>
              </a:solidFill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1357287" y="1539476"/>
            <a:ext cx="5143500" cy="1403748"/>
            <a:chOff x="1357287" y="1539476"/>
            <a:chExt cx="5143500" cy="1403748"/>
          </a:xfrm>
        </p:grpSpPr>
        <p:sp>
          <p:nvSpPr>
            <p:cNvPr id="8" name="Oval 7"/>
            <p:cNvSpPr/>
            <p:nvPr/>
          </p:nvSpPr>
          <p:spPr>
            <a:xfrm>
              <a:off x="1357287" y="1539476"/>
              <a:ext cx="5143500" cy="1403748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360985" y="1956194"/>
              <a:ext cx="367902" cy="36576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038449" y="1773314"/>
              <a:ext cx="367902" cy="36576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944975" y="2350465"/>
              <a:ext cx="367902" cy="3657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968923" y="2467448"/>
              <a:ext cx="367902" cy="3657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568278" y="1905718"/>
              <a:ext cx="367902" cy="36576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189782" y="1668068"/>
              <a:ext cx="367902" cy="36576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87513" y="2193610"/>
              <a:ext cx="367902" cy="36576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38930" y="2238378"/>
              <a:ext cx="367902" cy="36576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6098949" y="3792140"/>
            <a:ext cx="1301960" cy="745331"/>
            <a:chOff x="6098949" y="3792140"/>
            <a:chExt cx="1301960" cy="745331"/>
          </a:xfrm>
        </p:grpSpPr>
        <p:sp>
          <p:nvSpPr>
            <p:cNvPr id="29" name="Oval 28"/>
            <p:cNvSpPr/>
            <p:nvPr/>
          </p:nvSpPr>
          <p:spPr>
            <a:xfrm>
              <a:off x="6098949" y="3792140"/>
              <a:ext cx="1301960" cy="745331"/>
            </a:xfrm>
            <a:prstGeom prst="ellipse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511803" y="4030264"/>
              <a:ext cx="367902" cy="3657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dk1"/>
                </a:solidFill>
              </a:endParaRPr>
            </a:p>
          </p:txBody>
        </p:sp>
      </p:grpSp>
      <p:sp>
        <p:nvSpPr>
          <p:cNvPr id="59" name="Rectangular Callout 58"/>
          <p:cNvSpPr/>
          <p:nvPr/>
        </p:nvSpPr>
        <p:spPr>
          <a:xfrm>
            <a:off x="6072136" y="2894429"/>
            <a:ext cx="2666135" cy="585787"/>
          </a:xfrm>
          <a:prstGeom prst="wedgeRectCallout">
            <a:avLst>
              <a:gd name="adj1" fmla="val -30866"/>
              <a:gd name="adj2" fmla="val 103964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Similar sessions to </a:t>
            </a:r>
            <a:r>
              <a:rPr lang="en-US" sz="2400" i="1" dirty="0" smtClean="0"/>
              <a:t>s</a:t>
            </a:r>
            <a:endParaRPr lang="en-US" sz="2400" i="1" dirty="0"/>
          </a:p>
        </p:txBody>
      </p:sp>
      <p:sp>
        <p:nvSpPr>
          <p:cNvPr id="60" name="Rectangle 59"/>
          <p:cNvSpPr/>
          <p:nvPr/>
        </p:nvSpPr>
        <p:spPr>
          <a:xfrm>
            <a:off x="7978053" y="3582702"/>
            <a:ext cx="2247014" cy="1157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Quality estimate</a:t>
            </a:r>
          </a:p>
          <a:p>
            <a:pPr algn="ctr"/>
            <a:r>
              <a:rPr lang="en-US" sz="2400" dirty="0" smtClean="0"/>
              <a:t>(e.g., median)</a:t>
            </a:r>
            <a:endParaRPr lang="en-US" sz="2400" dirty="0"/>
          </a:p>
        </p:txBody>
      </p:sp>
      <p:cxnSp>
        <p:nvCxnSpPr>
          <p:cNvPr id="61" name="Straight Arrow Connector 60"/>
          <p:cNvCxnSpPr>
            <a:stCxn id="29" idx="6"/>
            <a:endCxn id="60" idx="1"/>
          </p:cNvCxnSpPr>
          <p:nvPr/>
        </p:nvCxnSpPr>
        <p:spPr>
          <a:xfrm flipV="1">
            <a:off x="7400909" y="4161346"/>
            <a:ext cx="577144" cy="346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687050" y="3561180"/>
            <a:ext cx="1504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Quality prediction</a:t>
            </a:r>
            <a:endParaRPr lang="en-US" sz="2400" dirty="0" smtClean="0"/>
          </a:p>
          <a:p>
            <a:pPr algn="ctr"/>
            <a:r>
              <a:rPr lang="en-US" sz="2400" dirty="0"/>
              <a:t>f</a:t>
            </a:r>
            <a:r>
              <a:rPr lang="en-US" sz="2400" dirty="0" smtClean="0"/>
              <a:t>or s</a:t>
            </a:r>
            <a:endParaRPr lang="en-US" sz="2400" dirty="0"/>
          </a:p>
        </p:txBody>
      </p:sp>
      <p:cxnSp>
        <p:nvCxnSpPr>
          <p:cNvPr id="67" name="Straight Arrow Connector 66"/>
          <p:cNvCxnSpPr>
            <a:stCxn id="60" idx="3"/>
            <a:endCxn id="66" idx="1"/>
          </p:cNvCxnSpPr>
          <p:nvPr/>
        </p:nvCxnSpPr>
        <p:spPr>
          <a:xfrm flipV="1">
            <a:off x="10225067" y="4161345"/>
            <a:ext cx="461983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2514574" y="3930248"/>
            <a:ext cx="2828925" cy="8207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tx1"/>
                </a:solidFill>
              </a:rPr>
              <a:t>Strawman</a:t>
            </a:r>
            <a:r>
              <a:rPr lang="en-US" sz="2400" b="1" dirty="0" smtClean="0">
                <a:solidFill>
                  <a:schemeClr val="tx1"/>
                </a:solidFill>
              </a:rPr>
              <a:t>: Matching on </a:t>
            </a:r>
            <a:r>
              <a:rPr lang="en-US" sz="2400" b="1" i="1" dirty="0" smtClean="0">
                <a:solidFill>
                  <a:schemeClr val="tx1"/>
                </a:solidFill>
              </a:rPr>
              <a:t>all</a:t>
            </a:r>
            <a:r>
              <a:rPr lang="en-US" sz="2400" b="1" dirty="0" smtClean="0">
                <a:solidFill>
                  <a:schemeClr val="tx1"/>
                </a:solidFill>
              </a:rPr>
              <a:t> features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90" name="Rectangular Callout 89"/>
          <p:cNvSpPr/>
          <p:nvPr/>
        </p:nvSpPr>
        <p:spPr>
          <a:xfrm>
            <a:off x="1189345" y="5222061"/>
            <a:ext cx="5927058" cy="860104"/>
          </a:xfrm>
          <a:prstGeom prst="wedgeRectCallout">
            <a:avLst>
              <a:gd name="adj1" fmla="val 41288"/>
              <a:gd name="adj2" fmla="val -129280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Curse of dimensionality: </a:t>
            </a:r>
          </a:p>
          <a:p>
            <a:pPr algn="ctr"/>
            <a:r>
              <a:rPr lang="en-US" sz="2400" dirty="0" smtClean="0"/>
              <a:t>Hard to find sessions matching on </a:t>
            </a:r>
            <a:r>
              <a:rPr lang="en-US" sz="2400" i="1" dirty="0" smtClean="0"/>
              <a:t>all</a:t>
            </a:r>
            <a:r>
              <a:rPr lang="en-US" sz="2400" dirty="0" smtClean="0"/>
              <a:t> features</a:t>
            </a:r>
            <a:endParaRPr lang="en-US" sz="2400" dirty="0"/>
          </a:p>
        </p:txBody>
      </p:sp>
      <p:sp>
        <p:nvSpPr>
          <p:cNvPr id="91" name="Rectangular Callout 90"/>
          <p:cNvSpPr/>
          <p:nvPr/>
        </p:nvSpPr>
        <p:spPr>
          <a:xfrm>
            <a:off x="6810349" y="1617152"/>
            <a:ext cx="3038475" cy="963884"/>
          </a:xfrm>
          <a:prstGeom prst="wedgeRectCallout">
            <a:avLst>
              <a:gd name="adj1" fmla="val -73174"/>
              <a:gd name="adj2" fmla="val 2173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All </a:t>
            </a:r>
            <a:r>
              <a:rPr lang="en-US" sz="2400" smtClean="0"/>
              <a:t>historical sessions with observed quality</a:t>
            </a:r>
            <a:endParaRPr lang="en-US" sz="2400"/>
          </a:p>
        </p:txBody>
      </p:sp>
      <p:graphicFrame>
        <p:nvGraphicFramePr>
          <p:cNvPr id="93" name="Table 9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617920"/>
              </p:ext>
            </p:extLst>
          </p:nvPr>
        </p:nvGraphicFramePr>
        <p:xfrm>
          <a:off x="7400909" y="5101576"/>
          <a:ext cx="4495483" cy="12801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871917"/>
                <a:gridCol w="1359091"/>
                <a:gridCol w="1264475"/>
              </a:tblGrid>
              <a:tr h="382485">
                <a:tc>
                  <a:txBody>
                    <a:bodyPr/>
                    <a:lstStyle/>
                    <a:p>
                      <a:pPr algn="ctr"/>
                      <a:endParaRPr lang="en-US" sz="24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Accurate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Reliable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baseline="0" dirty="0" smtClean="0"/>
                        <a:t>Matching on </a:t>
                      </a:r>
                    </a:p>
                    <a:p>
                      <a:pPr algn="ctr"/>
                      <a:r>
                        <a:rPr lang="en-US" sz="2400" i="1" u="none" baseline="0" dirty="0" smtClean="0"/>
                        <a:t>all</a:t>
                      </a:r>
                      <a:r>
                        <a:rPr lang="en-US" sz="2400" baseline="0" dirty="0" smtClean="0"/>
                        <a:t> features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sym typeface="Zapf Dingbats"/>
                        </a:rPr>
                        <a:t>✔</a:t>
                      </a:r>
                      <a:endParaRPr lang="en-US" sz="2400" b="1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sym typeface="Zapf Dingbats"/>
                        </a:rPr>
                        <a:t>✖</a:t>
                      </a:r>
                      <a:endParaRPr lang="en-US" sz="2400" b="1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6101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00"/>
    </mc:Choice>
    <mc:Fallback xmlns="">
      <p:transition spd="slow" advTm="54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9" grpId="0" animBg="1"/>
      <p:bldP spid="60" grpId="0" animBg="1"/>
      <p:bldP spid="66" grpId="0"/>
      <p:bldP spid="80" grpId="0" animBg="1"/>
      <p:bldP spid="90" grpId="0" animBg="1"/>
      <p:bldP spid="9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1333679" y="2223225"/>
            <a:ext cx="67088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F(                                          )</a:t>
            </a:r>
            <a:endParaRPr lang="en-US" sz="4800" dirty="0"/>
          </a:p>
        </p:txBody>
      </p:sp>
      <p:sp>
        <p:nvSpPr>
          <p:cNvPr id="30" name="TextBox 29"/>
          <p:cNvSpPr txBox="1"/>
          <p:nvPr/>
        </p:nvSpPr>
        <p:spPr>
          <a:xfrm>
            <a:off x="1333679" y="2977136"/>
            <a:ext cx="67088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F(                                          )</a:t>
            </a:r>
            <a:endParaRPr lang="en-US" sz="4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235" y="29784"/>
            <a:ext cx="11206163" cy="1325563"/>
          </a:xfrm>
        </p:spPr>
        <p:txBody>
          <a:bodyPr/>
          <a:lstStyle/>
          <a:p>
            <a:r>
              <a:rPr lang="en-US" dirty="0" smtClean="0"/>
              <a:t>Insight to Find Similar</a:t>
            </a:r>
            <a:r>
              <a:rPr lang="en-US" i="1" dirty="0" smtClean="0"/>
              <a:t> </a:t>
            </a:r>
            <a:r>
              <a:rPr lang="en-US" dirty="0" smtClean="0"/>
              <a:t>Sessions: </a:t>
            </a:r>
            <a:r>
              <a:rPr lang="en-US" b="1" dirty="0" smtClean="0"/>
              <a:t>Critical Features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922327"/>
              </p:ext>
            </p:extLst>
          </p:nvPr>
        </p:nvGraphicFramePr>
        <p:xfrm>
          <a:off x="2065983" y="2000116"/>
          <a:ext cx="5494582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8343"/>
                <a:gridCol w="1281635"/>
                <a:gridCol w="1004510"/>
                <a:gridCol w="1234478"/>
                <a:gridCol w="1285616"/>
              </a:tblGrid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City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ASN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CDN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Content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Device</a:t>
                      </a:r>
                      <a:endParaRPr lang="en-US" sz="2400" b="1" dirty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Level3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/>
                        <a:t>“foo”</a:t>
                      </a:r>
                      <a:endParaRPr lang="en-US" sz="2400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/>
                        <a:t>“bar”</a:t>
                      </a:r>
                      <a:endParaRPr lang="en-US" sz="2400" b="0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2061456" y="2425570"/>
            <a:ext cx="2929515" cy="512036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9096693" y="2518288"/>
            <a:ext cx="350985" cy="375359"/>
          </a:xfrm>
          <a:prstGeom prst="rect">
            <a:avLst/>
          </a:prstGeom>
        </p:spPr>
      </p:pic>
      <p:sp>
        <p:nvSpPr>
          <p:cNvPr id="8" name="Rectangular Callout 7"/>
          <p:cNvSpPr/>
          <p:nvPr/>
        </p:nvSpPr>
        <p:spPr>
          <a:xfrm>
            <a:off x="2911430" y="999404"/>
            <a:ext cx="5309973" cy="854425"/>
          </a:xfrm>
          <a:prstGeom prst="wedgeRectCallout">
            <a:avLst>
              <a:gd name="adj1" fmla="val -36411"/>
              <a:gd name="adj2" fmla="val 104238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Critical features</a:t>
            </a:r>
            <a:r>
              <a:rPr lang="en-US" sz="2800" dirty="0" smtClean="0"/>
              <a:t>: subset of features ultimately determines video quality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703406" y="2000116"/>
          <a:ext cx="1137561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7561"/>
              </a:tblGrid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Quality</a:t>
                      </a:r>
                      <a:endParaRPr lang="en-US" sz="2400" b="1" dirty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>
          <a:xfrm>
            <a:off x="7961456" y="2452560"/>
            <a:ext cx="519895" cy="422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2065983" y="3204646"/>
          <a:ext cx="5494582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8343"/>
                <a:gridCol w="1281635"/>
                <a:gridCol w="1004510"/>
                <a:gridCol w="1234478"/>
                <a:gridCol w="1285616"/>
              </a:tblGrid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Level3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/>
                        <a:t>*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6" name="Rounded Rectangle 25"/>
          <p:cNvSpPr/>
          <p:nvPr/>
        </p:nvSpPr>
        <p:spPr>
          <a:xfrm>
            <a:off x="2061456" y="3193769"/>
            <a:ext cx="2929515" cy="512036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9096693" y="3286487"/>
            <a:ext cx="350985" cy="375359"/>
          </a:xfrm>
          <a:prstGeom prst="rect">
            <a:avLst/>
          </a:prstGeom>
        </p:spPr>
      </p:pic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8703404" y="3199239"/>
          <a:ext cx="1137561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7561"/>
              </a:tblGrid>
              <a:tr h="38248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Right Arrow 28"/>
          <p:cNvSpPr/>
          <p:nvPr/>
        </p:nvSpPr>
        <p:spPr>
          <a:xfrm>
            <a:off x="7961456" y="3206471"/>
            <a:ext cx="519895" cy="422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575318" y="2961540"/>
                <a:ext cx="714939" cy="89255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sz="58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5318" y="2961540"/>
                <a:ext cx="714939" cy="89255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Chart 23"/>
          <p:cNvGraphicFramePr>
            <a:graphicFrameLocks/>
          </p:cNvGraphicFramePr>
          <p:nvPr/>
        </p:nvGraphicFramePr>
        <p:xfrm>
          <a:off x="1698386" y="3859239"/>
          <a:ext cx="8756650" cy="275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1869565"/>
              </p:ext>
            </p:extLst>
          </p:nvPr>
        </p:nvGraphicFramePr>
        <p:xfrm>
          <a:off x="1698386" y="3847107"/>
          <a:ext cx="8756650" cy="2755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" name="Rectangle 2"/>
          <p:cNvSpPr/>
          <p:nvPr/>
        </p:nvSpPr>
        <p:spPr>
          <a:xfrm>
            <a:off x="6075254" y="4367923"/>
            <a:ext cx="134470" cy="93432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ular Callout 33"/>
          <p:cNvSpPr/>
          <p:nvPr/>
        </p:nvSpPr>
        <p:spPr>
          <a:xfrm>
            <a:off x="448235" y="5012970"/>
            <a:ext cx="5178781" cy="933677"/>
          </a:xfrm>
          <a:prstGeom prst="wedgeRectCallout">
            <a:avLst>
              <a:gd name="adj1" fmla="val 58193"/>
              <a:gd name="adj2" fmla="val -56580"/>
            </a:avLst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Enough sessions matching “NY, Comcast, Level3”  in last minute</a:t>
            </a:r>
            <a:endParaRPr lang="en-US" sz="2800" dirty="0"/>
          </a:p>
        </p:txBody>
      </p:sp>
      <p:sp>
        <p:nvSpPr>
          <p:cNvPr id="11" name="Rectangular Callout 10"/>
          <p:cNvSpPr/>
          <p:nvPr/>
        </p:nvSpPr>
        <p:spPr>
          <a:xfrm>
            <a:off x="6307189" y="5225057"/>
            <a:ext cx="392258" cy="469268"/>
          </a:xfrm>
          <a:prstGeom prst="wedgeRectCallout">
            <a:avLst>
              <a:gd name="adj1" fmla="val -75683"/>
              <a:gd name="adj2" fmla="val -95105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i="1" smtClean="0"/>
              <a:t>s</a:t>
            </a:r>
            <a:endParaRPr lang="en-US" sz="2400" i="1">
              <a:solidFill>
                <a:schemeClr val="dk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698386" y="2853590"/>
            <a:ext cx="8393580" cy="824347"/>
          </a:xfrm>
          <a:prstGeom prst="rect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dk1"/>
                </a:solidFill>
              </a:rPr>
              <a:t>Strawman</a:t>
            </a:r>
            <a:r>
              <a:rPr lang="en-US" sz="2800" dirty="0">
                <a:solidFill>
                  <a:schemeClr val="dk1"/>
                </a:solidFill>
              </a:rPr>
              <a:t>: Matching on all features in the last minute</a:t>
            </a:r>
          </a:p>
        </p:txBody>
      </p:sp>
      <p:sp>
        <p:nvSpPr>
          <p:cNvPr id="33" name="Rectangular Callout 32"/>
          <p:cNvSpPr/>
          <p:nvPr/>
        </p:nvSpPr>
        <p:spPr>
          <a:xfrm>
            <a:off x="139304" y="3914079"/>
            <a:ext cx="5595864" cy="1047785"/>
          </a:xfrm>
          <a:prstGeom prst="wedgeRectCallout">
            <a:avLst>
              <a:gd name="adj1" fmla="val 56997"/>
              <a:gd name="adj2" fmla="val -2451"/>
            </a:avLst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Use sessions matching </a:t>
            </a:r>
            <a:r>
              <a:rPr lang="en-US" sz="2800" dirty="0"/>
              <a:t>“NY, Comcast, Level3, </a:t>
            </a:r>
            <a:r>
              <a:rPr lang="en-US" sz="2800" dirty="0" smtClean="0"/>
              <a:t>foo, bar”  </a:t>
            </a:r>
            <a:r>
              <a:rPr lang="en-US" sz="2800" dirty="0"/>
              <a:t>in last minute</a:t>
            </a:r>
            <a:r>
              <a:rPr lang="en-US" sz="2800" b="1" dirty="0" smtClean="0"/>
              <a:t> </a:t>
            </a:r>
            <a:endParaRPr lang="en-US" sz="2800" dirty="0"/>
          </a:p>
        </p:txBody>
      </p:sp>
      <p:sp>
        <p:nvSpPr>
          <p:cNvPr id="32" name="Rectangular Callout 31"/>
          <p:cNvSpPr/>
          <p:nvPr/>
        </p:nvSpPr>
        <p:spPr>
          <a:xfrm>
            <a:off x="1452312" y="5066356"/>
            <a:ext cx="4147801" cy="1300509"/>
          </a:xfrm>
          <a:prstGeom prst="wedgeRectCallout">
            <a:avLst>
              <a:gd name="adj1" fmla="val 60009"/>
              <a:gd name="adj2" fmla="val -76591"/>
            </a:avLst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Curse of dimensionality:</a:t>
            </a:r>
          </a:p>
          <a:p>
            <a:pPr algn="ctr"/>
            <a:r>
              <a:rPr lang="en-US" sz="2800" dirty="0" smtClean="0"/>
              <a:t>Few sessions matching on all features in one minute</a:t>
            </a:r>
            <a:endParaRPr 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209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72"/>
    </mc:Choice>
    <mc:Fallback xmlns="">
      <p:transition spd="slow" advTm="72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0" grpId="0"/>
      <p:bldP spid="6" grpId="0" animBg="1"/>
      <p:bldP spid="8" grpId="0" animBg="1"/>
      <p:bldP spid="10" grpId="0" animBg="1"/>
      <p:bldP spid="26" grpId="0" animBg="1"/>
      <p:bldP spid="29" grpId="0" animBg="1"/>
      <p:bldP spid="31" grpId="0"/>
      <p:bldGraphic spid="24" grpId="0">
        <p:bldAsOne/>
      </p:bldGraphic>
      <p:bldGraphic spid="23" grpId="0" uiExpand="1">
        <p:bldSub>
          <a:bldChart bld="series"/>
        </p:bldSub>
      </p:bldGraphic>
      <p:bldP spid="3" grpId="0" animBg="1"/>
      <p:bldP spid="34" grpId="0" animBg="1"/>
      <p:bldP spid="11" grpId="0" animBg="1"/>
      <p:bldP spid="36" grpId="1" animBg="1"/>
      <p:bldP spid="33" grpId="0" animBg="1"/>
      <p:bldP spid="33" grpId="1" animBg="1"/>
      <p:bldP spid="32" grpId="0" animBg="1"/>
      <p:bldP spid="3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CFA Workflow </a:t>
            </a:r>
            <a:r>
              <a:rPr lang="en-US" i="1" dirty="0" smtClean="0"/>
              <a:t>Based on Critical Features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15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43138" y="3390899"/>
            <a:ext cx="3371798" cy="1433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Finding similar sessions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8" name="Oval 7"/>
          <p:cNvSpPr/>
          <p:nvPr/>
        </p:nvSpPr>
        <p:spPr>
          <a:xfrm>
            <a:off x="1357287" y="1539476"/>
            <a:ext cx="5143500" cy="1403748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36" idx="3"/>
            <a:endCxn id="7" idx="1"/>
          </p:cNvCxnSpPr>
          <p:nvPr/>
        </p:nvCxnSpPr>
        <p:spPr>
          <a:xfrm>
            <a:off x="1406253" y="4104194"/>
            <a:ext cx="836885" cy="346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4"/>
            <a:endCxn id="7" idx="0"/>
          </p:cNvCxnSpPr>
          <p:nvPr/>
        </p:nvCxnSpPr>
        <p:spPr>
          <a:xfrm>
            <a:off x="3929037" y="2943224"/>
            <a:ext cx="0" cy="44767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5983788" y="3588504"/>
            <a:ext cx="1532282" cy="1038302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>
            <a:stCxn id="7" idx="3"/>
            <a:endCxn id="29" idx="2"/>
          </p:cNvCxnSpPr>
          <p:nvPr/>
        </p:nvCxnSpPr>
        <p:spPr>
          <a:xfrm>
            <a:off x="5614936" y="4107655"/>
            <a:ext cx="368852" cy="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834753" y="3868449"/>
            <a:ext cx="571500" cy="4714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s</a:t>
            </a:r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214386" y="3795588"/>
            <a:ext cx="367902" cy="3657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9" name="Rectangular Callout 58"/>
          <p:cNvSpPr/>
          <p:nvPr/>
        </p:nvSpPr>
        <p:spPr>
          <a:xfrm>
            <a:off x="6311832" y="2799556"/>
            <a:ext cx="2666135" cy="585787"/>
          </a:xfrm>
          <a:prstGeom prst="wedgeRectCallout">
            <a:avLst>
              <a:gd name="adj1" fmla="val -30362"/>
              <a:gd name="adj2" fmla="val 11544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Similar sessions to </a:t>
            </a:r>
            <a:r>
              <a:rPr lang="en-US" sz="2400" i="1" dirty="0" smtClean="0"/>
              <a:t>s</a:t>
            </a:r>
            <a:endParaRPr lang="en-US" sz="2400" i="1" dirty="0"/>
          </a:p>
        </p:txBody>
      </p:sp>
      <p:sp>
        <p:nvSpPr>
          <p:cNvPr id="60" name="Rectangle 59"/>
          <p:cNvSpPr/>
          <p:nvPr/>
        </p:nvSpPr>
        <p:spPr>
          <a:xfrm>
            <a:off x="7978053" y="3525551"/>
            <a:ext cx="2247014" cy="1157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Quality estimate</a:t>
            </a:r>
          </a:p>
          <a:p>
            <a:pPr algn="ctr"/>
            <a:r>
              <a:rPr lang="en-US" sz="2400" dirty="0" smtClean="0"/>
              <a:t>(e.g., median)</a:t>
            </a:r>
            <a:endParaRPr lang="en-US" sz="2400" dirty="0"/>
          </a:p>
        </p:txBody>
      </p:sp>
      <p:cxnSp>
        <p:nvCxnSpPr>
          <p:cNvPr id="61" name="Straight Arrow Connector 60"/>
          <p:cNvCxnSpPr>
            <a:stCxn id="29" idx="6"/>
            <a:endCxn id="60" idx="1"/>
          </p:cNvCxnSpPr>
          <p:nvPr/>
        </p:nvCxnSpPr>
        <p:spPr>
          <a:xfrm flipV="1">
            <a:off x="7516070" y="4104195"/>
            <a:ext cx="461983" cy="346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0687050" y="3504029"/>
            <a:ext cx="1504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Quality prediction</a:t>
            </a:r>
            <a:endParaRPr lang="en-US" sz="2400" dirty="0" smtClean="0"/>
          </a:p>
          <a:p>
            <a:pPr algn="ctr"/>
            <a:r>
              <a:rPr lang="en-US" sz="2400" dirty="0"/>
              <a:t>f</a:t>
            </a:r>
            <a:r>
              <a:rPr lang="en-US" sz="2400" dirty="0" smtClean="0"/>
              <a:t>or s</a:t>
            </a:r>
            <a:endParaRPr lang="en-US" sz="2400" dirty="0"/>
          </a:p>
        </p:txBody>
      </p:sp>
      <p:cxnSp>
        <p:nvCxnSpPr>
          <p:cNvPr id="67" name="Straight Arrow Connector 66"/>
          <p:cNvCxnSpPr>
            <a:stCxn id="60" idx="3"/>
            <a:endCxn id="66" idx="1"/>
          </p:cNvCxnSpPr>
          <p:nvPr/>
        </p:nvCxnSpPr>
        <p:spPr>
          <a:xfrm flipV="1">
            <a:off x="10225067" y="4104194"/>
            <a:ext cx="461983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2770561" y="3830233"/>
            <a:ext cx="2316952" cy="8207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Matching on </a:t>
            </a:r>
            <a:r>
              <a:rPr lang="en-US" sz="2400" b="1" dirty="0" smtClean="0">
                <a:solidFill>
                  <a:schemeClr val="tx1"/>
                </a:solidFill>
              </a:rPr>
              <a:t>Critical Features</a:t>
            </a:r>
            <a:endParaRPr lang="en-US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491989"/>
              </p:ext>
            </p:extLst>
          </p:nvPr>
        </p:nvGraphicFramePr>
        <p:xfrm>
          <a:off x="5385816" y="5209667"/>
          <a:ext cx="6449568" cy="13716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826002"/>
                <a:gridCol w="1359091"/>
                <a:gridCol w="1264475"/>
              </a:tblGrid>
              <a:tr h="382485">
                <a:tc>
                  <a:txBody>
                    <a:bodyPr/>
                    <a:lstStyle/>
                    <a:p>
                      <a:pPr algn="ctr"/>
                      <a:endParaRPr lang="en-US" sz="24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Accurate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Reliable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baseline="0" dirty="0" smtClean="0"/>
                        <a:t>Matching on all features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sym typeface="Zapf Dingbats"/>
                        </a:rPr>
                        <a:t>✔</a:t>
                      </a:r>
                      <a:endParaRPr lang="en-US" sz="2400" b="1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sym typeface="Zapf Dingbats"/>
                        </a:rPr>
                        <a:t>✖</a:t>
                      </a:r>
                      <a:endParaRPr lang="en-US" sz="2400" b="1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M</a:t>
                      </a:r>
                      <a:r>
                        <a:rPr lang="en-US" sz="2400" baseline="0" dirty="0" smtClean="0"/>
                        <a:t>atching on </a:t>
                      </a:r>
                      <a:r>
                        <a:rPr lang="en-US" sz="2400" b="1" kern="1200" baseline="0" dirty="0" smtClean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critical features</a:t>
                      </a:r>
                      <a:endParaRPr lang="en-US" sz="2400" b="1" kern="1200" baseline="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baseline="0" dirty="0" smtClean="0">
                          <a:solidFill>
                            <a:srgbClr val="00B050"/>
                          </a:solidFill>
                          <a:sym typeface="Zapf Dingbats"/>
                        </a:rPr>
                        <a:t>✔</a:t>
                      </a:r>
                      <a:endParaRPr lang="en-US" sz="2400" b="1" dirty="0" smtClean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baseline="0" dirty="0" smtClean="0">
                          <a:solidFill>
                            <a:srgbClr val="00B050"/>
                          </a:solidFill>
                          <a:sym typeface="Zapf Dingbats"/>
                        </a:rPr>
                        <a:t>✔</a:t>
                      </a:r>
                      <a:endParaRPr lang="en-US" sz="2400" b="1" dirty="0" smtClean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120920" y="5243510"/>
            <a:ext cx="2130595" cy="8321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Finding </a:t>
            </a:r>
            <a:r>
              <a:rPr lang="en-US" sz="2400" b="1" dirty="0">
                <a:solidFill>
                  <a:schemeClr val="tx1"/>
                </a:solidFill>
              </a:rPr>
              <a:t>Critical feature </a:t>
            </a:r>
            <a:r>
              <a:rPr lang="en-US" sz="2400" dirty="0">
                <a:solidFill>
                  <a:schemeClr val="tx1"/>
                </a:solidFill>
              </a:rPr>
              <a:t>of s</a:t>
            </a:r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4271945" y="4650970"/>
            <a:ext cx="0" cy="5925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4009410" y="4650970"/>
            <a:ext cx="0" cy="5925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tangular Callout 61"/>
          <p:cNvSpPr/>
          <p:nvPr/>
        </p:nvSpPr>
        <p:spPr>
          <a:xfrm>
            <a:off x="111325" y="5659579"/>
            <a:ext cx="2659236" cy="899530"/>
          </a:xfrm>
          <a:prstGeom prst="wedgeRectCallout">
            <a:avLst>
              <a:gd name="adj1" fmla="val 65889"/>
              <a:gd name="adj2" fmla="val -39591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How to get critical features?</a:t>
            </a:r>
            <a:endParaRPr lang="en-US" sz="2800" dirty="0"/>
          </a:p>
        </p:txBody>
      </p:sp>
      <p:sp>
        <p:nvSpPr>
          <p:cNvPr id="35" name="Rectangle 34"/>
          <p:cNvSpPr/>
          <p:nvPr/>
        </p:nvSpPr>
        <p:spPr>
          <a:xfrm>
            <a:off x="6565978" y="4202822"/>
            <a:ext cx="367902" cy="365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027961" y="3946342"/>
            <a:ext cx="367902" cy="365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360985" y="1956194"/>
            <a:ext cx="367902" cy="365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038449" y="1773314"/>
            <a:ext cx="367902" cy="365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944975" y="2350465"/>
            <a:ext cx="367902" cy="3657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968923" y="2467448"/>
            <a:ext cx="367902" cy="3657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568278" y="1905718"/>
            <a:ext cx="367902" cy="3657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189782" y="1668068"/>
            <a:ext cx="367902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087513" y="2193610"/>
            <a:ext cx="367902" cy="3657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538930" y="2238378"/>
            <a:ext cx="367902" cy="36576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570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28"/>
    </mc:Choice>
    <mc:Fallback xmlns="">
      <p:transition spd="slow" advTm="16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3" grpId="0" animBg="1"/>
      <p:bldP spid="6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 to </a:t>
            </a:r>
            <a:r>
              <a:rPr lang="en-US" dirty="0" smtClean="0"/>
              <a:t>Learn Critical </a:t>
            </a:r>
            <a:r>
              <a:rPr lang="en-US" dirty="0"/>
              <a:t>Features: </a:t>
            </a:r>
            <a:br>
              <a:rPr lang="en-US" dirty="0"/>
            </a:br>
            <a:r>
              <a:rPr lang="en-US" b="1" dirty="0"/>
              <a:t>Critical Features are Persistent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97153" y="6356350"/>
            <a:ext cx="2743200" cy="365125"/>
          </a:xfrm>
        </p:spPr>
        <p:txBody>
          <a:bodyPr/>
          <a:lstStyle/>
          <a:p>
            <a:fld id="{845E5DF5-7D95-3646-9679-612CFBE07BEF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3633357"/>
              </p:ext>
            </p:extLst>
          </p:nvPr>
        </p:nvGraphicFramePr>
        <p:xfrm>
          <a:off x="712694" y="2268911"/>
          <a:ext cx="10291482" cy="363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Rectangle 10"/>
          <p:cNvSpPr/>
          <p:nvPr/>
        </p:nvSpPr>
        <p:spPr>
          <a:xfrm>
            <a:off x="5752524" y="3604399"/>
            <a:ext cx="164185" cy="158327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ular Callout 11"/>
          <p:cNvSpPr/>
          <p:nvPr/>
        </p:nvSpPr>
        <p:spPr>
          <a:xfrm>
            <a:off x="5834616" y="2804673"/>
            <a:ext cx="5110442" cy="824762"/>
          </a:xfrm>
          <a:prstGeom prst="wedgeRectCallout">
            <a:avLst>
              <a:gd name="adj1" fmla="val -50276"/>
              <a:gd name="adj2" fmla="val 80004"/>
            </a:avLst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Strawman</a:t>
            </a:r>
            <a:r>
              <a:rPr lang="en-US" sz="2400" dirty="0" smtClean="0"/>
              <a:t>: </a:t>
            </a:r>
          </a:p>
          <a:p>
            <a:pPr algn="ctr"/>
            <a:r>
              <a:rPr lang="en-US" sz="2400" dirty="0" smtClean="0"/>
              <a:t>Learn Critical Features over </a:t>
            </a:r>
            <a:r>
              <a:rPr lang="en-US" sz="2400" i="1" dirty="0" smtClean="0"/>
              <a:t>last minute</a:t>
            </a:r>
            <a:endParaRPr lang="en-US" sz="2400" i="1" dirty="0"/>
          </a:p>
        </p:txBody>
      </p:sp>
      <p:sp>
        <p:nvSpPr>
          <p:cNvPr id="13" name="Rectangular Callout 12"/>
          <p:cNvSpPr/>
          <p:nvPr/>
        </p:nvSpPr>
        <p:spPr>
          <a:xfrm>
            <a:off x="1903165" y="3921224"/>
            <a:ext cx="3516004" cy="938667"/>
          </a:xfrm>
          <a:prstGeom prst="wedgeRectCallout">
            <a:avLst>
              <a:gd name="adj1" fmla="val 58969"/>
              <a:gd name="adj2" fmla="val -27223"/>
            </a:avLst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Curse of dimensionality:</a:t>
            </a:r>
          </a:p>
          <a:p>
            <a:pPr algn="ctr"/>
            <a:r>
              <a:rPr lang="en-US" sz="2400" dirty="0" smtClean="0"/>
              <a:t>No data of ground truth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ular Callout 13"/>
              <p:cNvSpPr/>
              <p:nvPr/>
            </p:nvSpPr>
            <p:spPr>
              <a:xfrm>
                <a:off x="5764865" y="1738064"/>
                <a:ext cx="6217023" cy="1529310"/>
              </a:xfrm>
              <a:prstGeom prst="wedgeRectCallout">
                <a:avLst>
                  <a:gd name="adj1" fmla="val -49573"/>
                  <a:gd name="adj2" fmla="val 25372"/>
                </a:avLst>
              </a:prstGeom>
              <a:ln w="44450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/>
                  <a:t>Insight</a:t>
                </a:r>
                <a:r>
                  <a:rPr lang="en-US" sz="2800" dirty="0" smtClean="0"/>
                  <a:t>: Critical features typically last for 10s minutes </a:t>
                </a:r>
                <a:r>
                  <a:rPr lang="en-US" sz="2800" dirty="0" smtClean="0"/>
                  <a:t>or longer.</a:t>
                </a:r>
                <a:endParaRPr lang="en-US" sz="2800" dirty="0" smtClean="0"/>
              </a:p>
              <a:p>
                <a:pPr algn="ctr"/>
                <a:r>
                  <a:rPr lang="en-US" sz="2800" b="1" dirty="0" smtClean="0"/>
                  <a:t>Persistence</a:t>
                </a:r>
                <a:r>
                  <a:rPr lang="en-US" sz="2800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800" b="1" i="1">
                            <a:latin typeface="Cambria Math" charset="0"/>
                          </a:rPr>
                          <m:t>𝜟</m:t>
                        </m:r>
                      </m:e>
                      <m:sub>
                        <m:r>
                          <a:rPr lang="en-US" sz="2800" b="1" i="1" smtClean="0">
                            <a:latin typeface="Cambria Math" charset="0"/>
                          </a:rPr>
                          <m:t>𝑪𝒓𝒊𝒕𝒊𝒄𝒂𝒍𝑭𝒆𝒂𝒕𝒖𝒓𝒆𝒔</m:t>
                        </m:r>
                      </m:sub>
                    </m:sSub>
                    <m:r>
                      <a:rPr lang="en-US" sz="2800" b="1" i="1" smtClean="0">
                        <a:latin typeface="Cambria Math" charset="0"/>
                      </a:rPr>
                      <m:t>≫</m:t>
                    </m:r>
                    <m:sSub>
                      <m:sSubPr>
                        <m:ctrlPr>
                          <a:rPr lang="en-US" sz="2800" b="1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800" b="1" i="1">
                            <a:latin typeface="Cambria Math" charset="0"/>
                          </a:rPr>
                          <m:t>𝜟</m:t>
                        </m:r>
                      </m:e>
                      <m:sub>
                        <m:r>
                          <a:rPr lang="en-US" sz="2800" b="1" i="1" smtClean="0">
                            <a:latin typeface="Cambria Math" charset="0"/>
                          </a:rPr>
                          <m:t>𝑸</m:t>
                        </m:r>
                        <m:r>
                          <a:rPr lang="en-US" sz="2800" b="1" i="1">
                            <a:latin typeface="Cambria Math" charset="0"/>
                          </a:rPr>
                          <m:t>𝒖𝒂𝒍𝒊𝒕𝒚</m:t>
                        </m:r>
                      </m:sub>
                    </m:sSub>
                  </m:oMath>
                </a14:m>
                <a:endParaRPr lang="en-US" sz="2800" b="1" dirty="0"/>
              </a:p>
            </p:txBody>
          </p:sp>
        </mc:Choice>
        <mc:Fallback>
          <p:sp>
            <p:nvSpPr>
              <p:cNvPr id="14" name="Rectangular Callout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4865" y="1738064"/>
                <a:ext cx="6217023" cy="1529310"/>
              </a:xfrm>
              <a:prstGeom prst="wedgeRectCallout">
                <a:avLst>
                  <a:gd name="adj1" fmla="val -49573"/>
                  <a:gd name="adj2" fmla="val 25372"/>
                </a:avLst>
              </a:prstGeom>
              <a:blipFill rotWithShape="0">
                <a:blip r:embed="rId5"/>
                <a:stretch>
                  <a:fillRect l="-1558" r="-779" b="-3488"/>
                </a:stretch>
              </a:blipFill>
              <a:ln w="44450">
                <a:solidFill>
                  <a:srgbClr val="00B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2581838" y="3604399"/>
            <a:ext cx="3334871" cy="158327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ular Callout 16"/>
          <p:cNvSpPr/>
          <p:nvPr/>
        </p:nvSpPr>
        <p:spPr>
          <a:xfrm>
            <a:off x="1665955" y="5626645"/>
            <a:ext cx="7934326" cy="811722"/>
          </a:xfrm>
          <a:prstGeom prst="wedgeRectCallout">
            <a:avLst>
              <a:gd name="adj1" fmla="val -49573"/>
              <a:gd name="adj2" fmla="val 25372"/>
            </a:avLst>
          </a:prstGeom>
          <a:ln w="4445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CFA approach</a:t>
            </a:r>
            <a:r>
              <a:rPr lang="en-US" sz="2800" dirty="0" smtClean="0"/>
              <a:t>: Learn Critical Features </a:t>
            </a:r>
            <a:r>
              <a:rPr lang="en-US" sz="2800" dirty="0"/>
              <a:t>over </a:t>
            </a:r>
            <a:r>
              <a:rPr lang="en-US" sz="2800" i="1" dirty="0"/>
              <a:t>last </a:t>
            </a:r>
            <a:r>
              <a:rPr lang="en-US" sz="2800" i="1" dirty="0" smtClean="0"/>
              <a:t>hour</a:t>
            </a:r>
            <a:endParaRPr lang="en-US" sz="2800" i="1" dirty="0"/>
          </a:p>
        </p:txBody>
      </p:sp>
      <p:sp>
        <p:nvSpPr>
          <p:cNvPr id="18" name="Rectangular Callout 17"/>
          <p:cNvSpPr/>
          <p:nvPr/>
        </p:nvSpPr>
        <p:spPr>
          <a:xfrm>
            <a:off x="6013307" y="4813788"/>
            <a:ext cx="392258" cy="469268"/>
          </a:xfrm>
          <a:prstGeom prst="wedgeRectCallout">
            <a:avLst>
              <a:gd name="adj1" fmla="val -75683"/>
              <a:gd name="adj2" fmla="val -95105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i="1" smtClean="0"/>
              <a:t>s</a:t>
            </a:r>
            <a:endParaRPr lang="en-US" sz="2400" i="1">
              <a:solidFill>
                <a:schemeClr val="dk1"/>
              </a:solidFill>
            </a:endParaRPr>
          </a:p>
        </p:txBody>
      </p:sp>
      <p:sp>
        <p:nvSpPr>
          <p:cNvPr id="16" name="Rectangular Callout 15"/>
          <p:cNvSpPr/>
          <p:nvPr/>
        </p:nvSpPr>
        <p:spPr>
          <a:xfrm>
            <a:off x="6250064" y="4034128"/>
            <a:ext cx="4469718" cy="938667"/>
          </a:xfrm>
          <a:prstGeom prst="wedgeRectCallout">
            <a:avLst>
              <a:gd name="adj1" fmla="val -65328"/>
              <a:gd name="adj2" fmla="val -18628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Longer history </a:t>
            </a:r>
            <a:r>
              <a:rPr lang="en-US" sz="2400" dirty="0" smtClean="0">
                <a:sym typeface="Wingdings"/>
              </a:rPr>
              <a:t> </a:t>
            </a:r>
            <a:r>
              <a:rPr lang="en-US" sz="2400" dirty="0" smtClean="0"/>
              <a:t>Enough sessions to construct ground-truth quality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94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999"/>
    </mc:Choice>
    <mc:Fallback xmlns="">
      <p:transition spd="slow" advTm="125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Chart bld="series"/>
        </p:bldSub>
      </p:bldGraphic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5" grpId="0" animBg="1"/>
      <p:bldP spid="17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Oval 75"/>
          <p:cNvSpPr/>
          <p:nvPr/>
        </p:nvSpPr>
        <p:spPr>
          <a:xfrm>
            <a:off x="5837058" y="3739153"/>
            <a:ext cx="1706742" cy="1086632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35553" cy="1325563"/>
          </a:xfrm>
        </p:spPr>
        <p:txBody>
          <a:bodyPr/>
          <a:lstStyle/>
          <a:p>
            <a:r>
              <a:rPr lang="en-US" dirty="0" smtClean="0"/>
              <a:t>How to Estimate Quality with Fresh Updates?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17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183638" y="3565713"/>
            <a:ext cx="3371798" cy="1433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Finding similar sessions</a:t>
            </a:r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  <p:sp>
        <p:nvSpPr>
          <p:cNvPr id="33" name="Oval 32"/>
          <p:cNvSpPr/>
          <p:nvPr/>
        </p:nvSpPr>
        <p:spPr>
          <a:xfrm>
            <a:off x="1297787" y="1714290"/>
            <a:ext cx="5143500" cy="1403748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346753" y="4279008"/>
            <a:ext cx="836885" cy="346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869537" y="3118038"/>
            <a:ext cx="0" cy="447675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775253" y="4043263"/>
            <a:ext cx="571500" cy="4714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s</a:t>
            </a:r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49" name="Rectangular Callout 48"/>
          <p:cNvSpPr/>
          <p:nvPr/>
        </p:nvSpPr>
        <p:spPr>
          <a:xfrm>
            <a:off x="6012636" y="3040667"/>
            <a:ext cx="2666135" cy="585787"/>
          </a:xfrm>
          <a:prstGeom prst="wedgeRectCallout">
            <a:avLst>
              <a:gd name="adj1" fmla="val -30866"/>
              <a:gd name="adj2" fmla="val 103964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Similar sessions to </a:t>
            </a:r>
            <a:r>
              <a:rPr lang="en-US" sz="2400" i="1" dirty="0" smtClean="0"/>
              <a:t>s</a:t>
            </a:r>
            <a:endParaRPr lang="en-US" sz="2400" i="1" dirty="0"/>
          </a:p>
        </p:txBody>
      </p:sp>
      <p:sp>
        <p:nvSpPr>
          <p:cNvPr id="50" name="Rectangle 49"/>
          <p:cNvSpPr/>
          <p:nvPr/>
        </p:nvSpPr>
        <p:spPr>
          <a:xfrm>
            <a:off x="7918553" y="3700365"/>
            <a:ext cx="2247014" cy="1157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Quality estimate</a:t>
            </a:r>
          </a:p>
          <a:p>
            <a:pPr algn="ctr"/>
            <a:r>
              <a:rPr lang="en-US" sz="2400" dirty="0" smtClean="0"/>
              <a:t>(e.g., median)</a:t>
            </a:r>
            <a:endParaRPr lang="en-US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10627550" y="3678843"/>
            <a:ext cx="1504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Quality prediction</a:t>
            </a:r>
            <a:endParaRPr lang="en-US" sz="2400" dirty="0" smtClean="0"/>
          </a:p>
          <a:p>
            <a:pPr algn="ctr"/>
            <a:r>
              <a:rPr lang="en-US" sz="2400" dirty="0"/>
              <a:t>f</a:t>
            </a:r>
            <a:r>
              <a:rPr lang="en-US" sz="2400" dirty="0" smtClean="0"/>
              <a:t>or s</a:t>
            </a:r>
            <a:endParaRPr lang="en-US" sz="2400" dirty="0"/>
          </a:p>
        </p:txBody>
      </p:sp>
      <p:cxnSp>
        <p:nvCxnSpPr>
          <p:cNvPr id="53" name="Straight Arrow Connector 52"/>
          <p:cNvCxnSpPr/>
          <p:nvPr/>
        </p:nvCxnSpPr>
        <p:spPr>
          <a:xfrm flipV="1">
            <a:off x="10165567" y="4279008"/>
            <a:ext cx="461983" cy="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2711061" y="4005047"/>
            <a:ext cx="2316952" cy="8207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Matching on </a:t>
            </a:r>
            <a:r>
              <a:rPr lang="en-US" sz="2400" b="1" dirty="0" smtClean="0">
                <a:solidFill>
                  <a:schemeClr val="tx1"/>
                </a:solidFill>
              </a:rPr>
              <a:t>Critical Features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3061420" y="5418324"/>
            <a:ext cx="2130595" cy="8321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Finding </a:t>
            </a:r>
            <a:r>
              <a:rPr lang="en-US" sz="2400" b="1" dirty="0">
                <a:solidFill>
                  <a:schemeClr val="tx1"/>
                </a:solidFill>
              </a:rPr>
              <a:t>Critical feature </a:t>
            </a:r>
            <a:r>
              <a:rPr lang="en-US" sz="2400" dirty="0">
                <a:solidFill>
                  <a:schemeClr val="tx1"/>
                </a:solidFill>
              </a:rPr>
              <a:t>of s</a:t>
            </a:r>
          </a:p>
        </p:txBody>
      </p:sp>
      <p:cxnSp>
        <p:nvCxnSpPr>
          <p:cNvPr id="57" name="Straight Arrow Connector 56"/>
          <p:cNvCxnSpPr/>
          <p:nvPr/>
        </p:nvCxnSpPr>
        <p:spPr>
          <a:xfrm flipV="1">
            <a:off x="4212445" y="4825784"/>
            <a:ext cx="0" cy="5925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3949910" y="4825784"/>
            <a:ext cx="0" cy="5925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ectangular Callout 59"/>
          <p:cNvSpPr/>
          <p:nvPr/>
        </p:nvSpPr>
        <p:spPr>
          <a:xfrm>
            <a:off x="7651375" y="5024340"/>
            <a:ext cx="2030507" cy="485868"/>
          </a:xfrm>
          <a:prstGeom prst="wedgeRectCallout">
            <a:avLst>
              <a:gd name="adj1" fmla="val 10226"/>
              <a:gd name="adj2" fmla="val -116599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A few </a:t>
            </a:r>
            <a:r>
              <a:rPr lang="en-US" sz="2400" dirty="0" smtClean="0"/>
              <a:t>seconds</a:t>
            </a:r>
            <a:endParaRPr lang="en-US" sz="2400" dirty="0"/>
          </a:p>
        </p:txBody>
      </p:sp>
      <p:sp>
        <p:nvSpPr>
          <p:cNvPr id="61" name="Rectangular Callout 60"/>
          <p:cNvSpPr/>
          <p:nvPr/>
        </p:nvSpPr>
        <p:spPr>
          <a:xfrm>
            <a:off x="775253" y="4940377"/>
            <a:ext cx="2141340" cy="505681"/>
          </a:xfrm>
          <a:prstGeom prst="wedgeRectCallout">
            <a:avLst>
              <a:gd name="adj1" fmla="val 43480"/>
              <a:gd name="adj2" fmla="val -103737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A few </a:t>
            </a:r>
            <a:r>
              <a:rPr lang="en-US" sz="2400" dirty="0" smtClean="0"/>
              <a:t>seconds</a:t>
            </a:r>
            <a:endParaRPr lang="en-US" sz="2400" dirty="0"/>
          </a:p>
        </p:txBody>
      </p:sp>
      <p:sp>
        <p:nvSpPr>
          <p:cNvPr id="62" name="Rectangular Callout 61"/>
          <p:cNvSpPr/>
          <p:nvPr/>
        </p:nvSpPr>
        <p:spPr>
          <a:xfrm>
            <a:off x="5555436" y="5910815"/>
            <a:ext cx="2555074" cy="505681"/>
          </a:xfrm>
          <a:prstGeom prst="wedgeRectCallout">
            <a:avLst>
              <a:gd name="adj1" fmla="val -67567"/>
              <a:gd name="adj2" fmla="val -39916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Takes</a:t>
            </a:r>
            <a:r>
              <a:rPr lang="en-US" sz="2400" b="1" dirty="0" smtClean="0"/>
              <a:t> 10s minutes</a:t>
            </a:r>
            <a:endParaRPr lang="en-US" sz="2400" b="1" dirty="0"/>
          </a:p>
        </p:txBody>
      </p:sp>
      <p:sp>
        <p:nvSpPr>
          <p:cNvPr id="59" name="Rectangle 58"/>
          <p:cNvSpPr/>
          <p:nvPr/>
        </p:nvSpPr>
        <p:spPr>
          <a:xfrm>
            <a:off x="2360985" y="2131005"/>
            <a:ext cx="367902" cy="365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038449" y="1948125"/>
            <a:ext cx="367902" cy="365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944975" y="2525276"/>
            <a:ext cx="367902" cy="3657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968923" y="2642259"/>
            <a:ext cx="367902" cy="3657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568278" y="2080529"/>
            <a:ext cx="367902" cy="3657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189782" y="1842879"/>
            <a:ext cx="367902" cy="3657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5087513" y="2368421"/>
            <a:ext cx="367902" cy="3657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4538930" y="2413189"/>
            <a:ext cx="367902" cy="36576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174045" y="3956952"/>
            <a:ext cx="367902" cy="3657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525637" y="4364186"/>
            <a:ext cx="367902" cy="365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6987620" y="4107706"/>
            <a:ext cx="367902" cy="365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dk1"/>
              </a:solidFill>
            </a:endParaRPr>
          </a:p>
        </p:txBody>
      </p:sp>
      <p:cxnSp>
        <p:nvCxnSpPr>
          <p:cNvPr id="89" name="Straight Arrow Connector 88"/>
          <p:cNvCxnSpPr>
            <a:stCxn id="32" idx="3"/>
            <a:endCxn id="76" idx="2"/>
          </p:cNvCxnSpPr>
          <p:nvPr/>
        </p:nvCxnSpPr>
        <p:spPr>
          <a:xfrm>
            <a:off x="5555436" y="4282469"/>
            <a:ext cx="281622" cy="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76" idx="6"/>
            <a:endCxn id="50" idx="1"/>
          </p:cNvCxnSpPr>
          <p:nvPr/>
        </p:nvCxnSpPr>
        <p:spPr>
          <a:xfrm flipV="1">
            <a:off x="7543800" y="4279009"/>
            <a:ext cx="374753" cy="346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9693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04"/>
    </mc:Choice>
    <mc:Fallback xmlns="">
      <p:transition spd="slow" advTm="34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CFA Approach to Fresh Updates</a:t>
            </a:r>
            <a:endParaRPr lang="en-US" b="1" i="1" dirty="0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18</a:t>
            </a:fld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0735294" y="3077137"/>
            <a:ext cx="8050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Time</a:t>
            </a:r>
            <a:endParaRPr lang="en-US" sz="2400" dirty="0"/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2931459" y="3439136"/>
            <a:ext cx="7803835" cy="1308"/>
          </a:xfrm>
          <a:prstGeom prst="straightConnector1">
            <a:avLst/>
          </a:prstGeom>
          <a:ln w="31750">
            <a:solidFill>
              <a:schemeClr val="bg1">
                <a:lumMod val="65000"/>
              </a:schemeClr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3252577" y="1897371"/>
            <a:ext cx="3125401" cy="821590"/>
          </a:xfrm>
          <a:prstGeom prst="rect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600" dirty="0"/>
              <a:t>Learn critical features </a:t>
            </a:r>
            <a:endParaRPr lang="en-US" sz="2600" dirty="0" smtClean="0"/>
          </a:p>
          <a:p>
            <a:pPr algn="ctr"/>
            <a:r>
              <a:rPr lang="en-US" sz="2600" dirty="0" smtClean="0"/>
              <a:t>(every tens of min</a:t>
            </a:r>
            <a:r>
              <a:rPr lang="en-US" sz="2600" dirty="0"/>
              <a:t>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491036" y="1897371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85726" y="1897371"/>
            <a:ext cx="3125401" cy="821590"/>
          </a:xfrm>
          <a:prstGeom prst="rect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600" dirty="0"/>
              <a:t>Learn critical features </a:t>
            </a:r>
            <a:endParaRPr lang="en-US" sz="2600" dirty="0" smtClean="0"/>
          </a:p>
          <a:p>
            <a:pPr algn="ctr"/>
            <a:r>
              <a:rPr lang="en-US" sz="2600" dirty="0"/>
              <a:t>(every tens of min)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0124185" y="1897372"/>
            <a:ext cx="270392" cy="821588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697002" y="3901871"/>
            <a:ext cx="3125401" cy="821590"/>
          </a:xfrm>
          <a:prstGeom prst="rect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600" dirty="0"/>
              <a:t>Learn critical features </a:t>
            </a:r>
            <a:endParaRPr lang="en-US" sz="2600" dirty="0" smtClean="0"/>
          </a:p>
          <a:p>
            <a:pPr algn="ctr"/>
            <a:r>
              <a:rPr lang="en-US" sz="2600" dirty="0"/>
              <a:t>(every tens of min)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939871" y="3901871"/>
            <a:ext cx="3125401" cy="821590"/>
          </a:xfrm>
          <a:prstGeom prst="rect">
            <a:avLst/>
          </a:prstGeom>
          <a:ln w="349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600" dirty="0"/>
              <a:t>Learn critical features </a:t>
            </a:r>
            <a:endParaRPr lang="en-US" sz="2600" dirty="0" smtClean="0"/>
          </a:p>
          <a:p>
            <a:pPr algn="ctr"/>
            <a:r>
              <a:rPr lang="en-US" sz="2600" dirty="0"/>
              <a:t>(every tens of min)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140523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588759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036995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497277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945513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393749" y="5086104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901018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7349254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797490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298113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8746349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9194585" y="5071765"/>
            <a:ext cx="270392" cy="821589"/>
          </a:xfrm>
          <a:prstGeom prst="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600" dirty="0">
              <a:solidFill>
                <a:schemeClr val="dk1"/>
              </a:solidFill>
            </a:endParaRPr>
          </a:p>
        </p:txBody>
      </p:sp>
      <p:sp>
        <p:nvSpPr>
          <p:cNvPr id="66" name="Rectangular Callout 65"/>
          <p:cNvSpPr/>
          <p:nvPr/>
        </p:nvSpPr>
        <p:spPr>
          <a:xfrm>
            <a:off x="9197227" y="766002"/>
            <a:ext cx="2661838" cy="863070"/>
          </a:xfrm>
          <a:prstGeom prst="wedgeRectCallout">
            <a:avLst>
              <a:gd name="adj1" fmla="val -10196"/>
              <a:gd name="adj2" fmla="val 76727"/>
            </a:avLst>
          </a:prstGeom>
          <a:ln w="3492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600" dirty="0"/>
              <a:t>Estimate quality </a:t>
            </a:r>
            <a:endParaRPr lang="en-US" sz="2600" dirty="0" smtClean="0"/>
          </a:p>
          <a:p>
            <a:pPr algn="ctr"/>
            <a:r>
              <a:rPr lang="en-US" sz="2600" dirty="0" smtClean="0"/>
              <a:t>(every tens of sec)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380411" y="2024800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Sequential workflow</a:t>
            </a:r>
            <a:endParaRPr lang="en-US" sz="2400"/>
          </a:p>
        </p:txBody>
      </p:sp>
      <p:sp>
        <p:nvSpPr>
          <p:cNvPr id="67" name="TextBox 66"/>
          <p:cNvSpPr txBox="1"/>
          <p:nvPr/>
        </p:nvSpPr>
        <p:spPr>
          <a:xfrm>
            <a:off x="232952" y="4804924"/>
            <a:ext cx="28368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B050"/>
                </a:solidFill>
              </a:rPr>
              <a:t>Decoupled workflow</a:t>
            </a:r>
            <a:endParaRPr lang="en-US" sz="2400" b="1" dirty="0">
              <a:solidFill>
                <a:srgbClr val="00B050"/>
              </a:solidFill>
            </a:endParaRPr>
          </a:p>
        </p:txBody>
      </p:sp>
      <p:sp>
        <p:nvSpPr>
          <p:cNvPr id="6" name="Down Arrow 5"/>
          <p:cNvSpPr/>
          <p:nvPr/>
        </p:nvSpPr>
        <p:spPr>
          <a:xfrm>
            <a:off x="799604" y="2514601"/>
            <a:ext cx="954741" cy="215258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125635" y="4155141"/>
            <a:ext cx="1416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Slow path</a:t>
            </a:r>
            <a:endParaRPr lang="en-US" sz="2400" dirty="0"/>
          </a:p>
        </p:txBody>
      </p:sp>
      <p:sp>
        <p:nvSpPr>
          <p:cNvPr id="69" name="TextBox 68"/>
          <p:cNvSpPr txBox="1"/>
          <p:nvPr/>
        </p:nvSpPr>
        <p:spPr>
          <a:xfrm>
            <a:off x="10125635" y="5239170"/>
            <a:ext cx="1324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Fast path</a:t>
            </a:r>
            <a:endParaRPr lang="en-US" sz="2400" dirty="0"/>
          </a:p>
        </p:txBody>
      </p:sp>
      <p:sp>
        <p:nvSpPr>
          <p:cNvPr id="71" name="Rounded Rectangle 70"/>
          <p:cNvSpPr/>
          <p:nvPr/>
        </p:nvSpPr>
        <p:spPr>
          <a:xfrm>
            <a:off x="53491" y="2863143"/>
            <a:ext cx="3643511" cy="996524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Enabled </a:t>
            </a:r>
            <a:r>
              <a:rPr lang="en-US" sz="2800" smtClean="0"/>
              <a:t>by Persistence </a:t>
            </a:r>
            <a:r>
              <a:rPr lang="en-US" sz="2800" dirty="0" smtClean="0"/>
              <a:t>of </a:t>
            </a:r>
            <a:r>
              <a:rPr lang="en-US" sz="2800" smtClean="0"/>
              <a:t>Critical Features</a:t>
            </a:r>
            <a:endParaRPr lang="en-US" sz="28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93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07"/>
    </mc:Choice>
    <mc:Fallback xmlns="">
      <p:transition spd="slow" advTm="43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43" grpId="0" animBg="1"/>
      <p:bldP spid="49" grpId="0" animBg="1"/>
      <p:bldP spid="50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7" grpId="0"/>
      <p:bldP spid="6" grpId="0" animBg="1"/>
      <p:bldP spid="8" grpId="0"/>
      <p:bldP spid="69" grpId="0"/>
      <p:bldP spid="7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/>
        </p:nvSpPr>
        <p:spPr>
          <a:xfrm>
            <a:off x="680890" y="1980767"/>
            <a:ext cx="5291328" cy="3363188"/>
          </a:xfrm>
          <a:prstGeom prst="roundRect">
            <a:avLst>
              <a:gd name="adj" fmla="val 11229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6" y="365128"/>
            <a:ext cx="11667744" cy="915614"/>
          </a:xfrm>
        </p:spPr>
        <p:txBody>
          <a:bodyPr>
            <a:normAutofit/>
          </a:bodyPr>
          <a:lstStyle/>
          <a:p>
            <a:r>
              <a:rPr lang="en-US" b="1" dirty="0" smtClean="0"/>
              <a:t>Putting Everything Together</a:t>
            </a:r>
            <a:r>
              <a:rPr lang="en-US" dirty="0" smtClean="0"/>
              <a:t>: CFA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6" y="5807859"/>
            <a:ext cx="700026" cy="7000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984" y="5807859"/>
            <a:ext cx="700026" cy="7000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510" y="5795458"/>
            <a:ext cx="700026" cy="7000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28780" y="5935845"/>
            <a:ext cx="1783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Video clients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1671" y="2085056"/>
            <a:ext cx="1130300" cy="1117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7" y="3952897"/>
            <a:ext cx="1130300" cy="1117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9778" y="3952897"/>
            <a:ext cx="1130300" cy="11176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5" idx="0"/>
            <a:endCxn id="10" idx="2"/>
          </p:cNvCxnSpPr>
          <p:nvPr/>
        </p:nvCxnSpPr>
        <p:spPr>
          <a:xfrm flipV="1">
            <a:off x="762419" y="5070497"/>
            <a:ext cx="753118" cy="737362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0"/>
            <a:endCxn id="10" idx="2"/>
          </p:cNvCxnSpPr>
          <p:nvPr/>
        </p:nvCxnSpPr>
        <p:spPr>
          <a:xfrm flipH="1" flipV="1">
            <a:off x="1515537" y="5070497"/>
            <a:ext cx="846460" cy="737362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0"/>
            <a:endCxn id="9" idx="1"/>
          </p:cNvCxnSpPr>
          <p:nvPr/>
        </p:nvCxnSpPr>
        <p:spPr>
          <a:xfrm flipV="1">
            <a:off x="1515537" y="2643856"/>
            <a:ext cx="1286134" cy="1309041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3"/>
            <a:endCxn id="11" idx="0"/>
          </p:cNvCxnSpPr>
          <p:nvPr/>
        </p:nvCxnSpPr>
        <p:spPr>
          <a:xfrm>
            <a:off x="3931971" y="2643856"/>
            <a:ext cx="1012957" cy="1309041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1" idx="2"/>
            <a:endCxn id="7" idx="0"/>
          </p:cNvCxnSpPr>
          <p:nvPr/>
        </p:nvCxnSpPr>
        <p:spPr>
          <a:xfrm>
            <a:off x="4944928" y="5070497"/>
            <a:ext cx="221595" cy="724961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084857" y="1511209"/>
            <a:ext cx="3511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</a:rPr>
              <a:t>The C3 platform [NSDI’15]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81267" y="2204826"/>
            <a:ext cx="2188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chemeClr val="bg1">
                    <a:lumMod val="50000"/>
                  </a:schemeClr>
                </a:solidFill>
              </a:rPr>
              <a:t>Backend cluster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037754" y="3989160"/>
            <a:ext cx="23657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mtClean="0">
                <a:solidFill>
                  <a:schemeClr val="bg1">
                    <a:lumMod val="50000"/>
                  </a:schemeClr>
                </a:solidFill>
              </a:rPr>
              <a:t>Geo-distributed frontend clusters</a:t>
            </a:r>
            <a:endParaRPr 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Rectangular Callout 64"/>
          <p:cNvSpPr/>
          <p:nvPr/>
        </p:nvSpPr>
        <p:spPr>
          <a:xfrm>
            <a:off x="5181780" y="2205321"/>
            <a:ext cx="6340826" cy="608945"/>
          </a:xfrm>
          <a:prstGeom prst="wedgeRectCallout">
            <a:avLst>
              <a:gd name="adj1" fmla="val -66123"/>
              <a:gd name="adj2" fmla="val 39022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Learn critical features + estimate quality</a:t>
            </a:r>
            <a:endParaRPr lang="en-US" sz="2800" dirty="0"/>
          </a:p>
        </p:txBody>
      </p:sp>
      <p:sp>
        <p:nvSpPr>
          <p:cNvPr id="66" name="Rectangular Callout 65"/>
          <p:cNvSpPr/>
          <p:nvPr/>
        </p:nvSpPr>
        <p:spPr>
          <a:xfrm>
            <a:off x="5638496" y="4325833"/>
            <a:ext cx="6458184" cy="1026015"/>
          </a:xfrm>
          <a:prstGeom prst="wedgeRectCallout">
            <a:avLst>
              <a:gd name="adj1" fmla="val -56014"/>
              <a:gd name="adj2" fmla="val -31178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Pick the (CDN, bitrate) of the best predicted quality and return it </a:t>
            </a:r>
            <a:r>
              <a:rPr lang="en-US" sz="2800" smtClean="0"/>
              <a:t>in 10s of </a:t>
            </a:r>
            <a:r>
              <a:rPr lang="en-US" sz="2800" dirty="0" err="1" smtClean="0"/>
              <a:t>ms</a:t>
            </a:r>
            <a:endParaRPr lang="en-US" sz="2800" dirty="0"/>
          </a:p>
        </p:txBody>
      </p:sp>
      <p:sp>
        <p:nvSpPr>
          <p:cNvPr id="67" name="Rectangular Callout 66"/>
          <p:cNvSpPr/>
          <p:nvPr/>
        </p:nvSpPr>
        <p:spPr>
          <a:xfrm>
            <a:off x="5334632" y="3083456"/>
            <a:ext cx="6019168" cy="635474"/>
          </a:xfrm>
          <a:prstGeom prst="wedgeRectCallout">
            <a:avLst>
              <a:gd name="adj1" fmla="val -65655"/>
              <a:gd name="adj2" fmla="val -8436"/>
            </a:avLst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Update quality prediction </a:t>
            </a:r>
            <a:r>
              <a:rPr lang="en-US" sz="2800" smtClean="0"/>
              <a:t>per 10s of sec</a:t>
            </a:r>
            <a:endParaRPr 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632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40"/>
    </mc:Choice>
    <mc:Fallback xmlns="">
      <p:transition spd="slow" advTm="40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One-Minute Overview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247898" y="2013418"/>
            <a:ext cx="7559489" cy="737069"/>
          </a:xfrm>
          <a:prstGeom prst="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dk1"/>
                </a:solidFill>
              </a:rPr>
              <a:t>Prediction </a:t>
            </a:r>
            <a:r>
              <a:rPr lang="en-US" sz="2800" dirty="0" smtClean="0"/>
              <a:t>leads to dramatic </a:t>
            </a:r>
            <a:r>
              <a:rPr lang="en-US" sz="2800" dirty="0" smtClean="0">
                <a:solidFill>
                  <a:schemeClr val="dk1"/>
                </a:solidFill>
              </a:rPr>
              <a:t>quality improvement</a:t>
            </a:r>
            <a:endParaRPr lang="en-US" sz="2800" dirty="0">
              <a:solidFill>
                <a:schemeClr val="dk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25486" y="3627063"/>
            <a:ext cx="7559489" cy="737069"/>
          </a:xfrm>
          <a:prstGeom prst="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dk1"/>
                </a:solidFill>
              </a:rPr>
              <a:t>Predicting video quality is very challenging</a:t>
            </a:r>
            <a:endParaRPr lang="en-US" sz="2800" dirty="0">
              <a:solidFill>
                <a:schemeClr val="dk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47898" y="5240709"/>
            <a:ext cx="7559489" cy="737069"/>
          </a:xfrm>
          <a:prstGeom prst="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ym typeface="Wingdings"/>
              </a:rPr>
              <a:t>Persistence of critical features  CFA</a:t>
            </a:r>
            <a:endParaRPr lang="en-US" sz="2800" dirty="0">
              <a:solidFill>
                <a:schemeClr val="dk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5308224" y="2973388"/>
            <a:ext cx="1438836" cy="463361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5308224" y="4576204"/>
            <a:ext cx="1438836" cy="463361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351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84"/>
    </mc:Choice>
    <mc:Fallback xmlns="">
      <p:transition spd="slow" advTm="83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</a:t>
            </a:r>
          </a:p>
          <a:p>
            <a:endParaRPr lang="en-US" dirty="0"/>
          </a:p>
          <a:p>
            <a:r>
              <a:rPr lang="en-US" dirty="0" smtClean="0"/>
              <a:t>Challenges</a:t>
            </a:r>
          </a:p>
          <a:p>
            <a:endParaRPr lang="en-US" dirty="0"/>
          </a:p>
          <a:p>
            <a:r>
              <a:rPr lang="en-US" dirty="0"/>
              <a:t>The CFA </a:t>
            </a:r>
            <a:r>
              <a:rPr lang="en-US" dirty="0" smtClean="0"/>
              <a:t>Approach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>
                <a:sym typeface="Wingdings"/>
              </a:rPr>
              <a:t> </a:t>
            </a:r>
            <a:r>
              <a:rPr lang="en-US" b="1" dirty="0" smtClean="0"/>
              <a:t>Evaluation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7"/>
    </mc:Choice>
    <mc:Fallback xmlns="">
      <p:transition spd="slow" advTm="2977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A/B Testing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9775813"/>
              </p:ext>
            </p:extLst>
          </p:nvPr>
        </p:nvGraphicFramePr>
        <p:xfrm>
          <a:off x="1402977" y="242047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4129556"/>
              </p:ext>
            </p:extLst>
          </p:nvPr>
        </p:nvGraphicFramePr>
        <p:xfrm>
          <a:off x="6606988" y="242047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2461454" y="5523790"/>
            <a:ext cx="6778754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Substantial quality </a:t>
            </a:r>
            <a:r>
              <a:rPr lang="en-US" sz="2800" smtClean="0"/>
              <a:t>improvement by CFA.</a:t>
            </a:r>
            <a:endParaRPr lang="en-US" sz="2800" dirty="0" smtClean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482788" y="2662518"/>
            <a:ext cx="1352070" cy="621989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1542705">
            <a:off x="3439667" y="2456940"/>
            <a:ext cx="23023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32%</a:t>
            </a:r>
            <a:r>
              <a:rPr lang="en-US" sz="2800" dirty="0" smtClean="0"/>
              <a:t> reduction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355106" y="2790263"/>
            <a:ext cx="1609165" cy="27564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0970269">
            <a:off x="7700931" y="2328065"/>
            <a:ext cx="2384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12.3%</a:t>
            </a:r>
            <a:r>
              <a:rPr lang="en-US" sz="2800" dirty="0" smtClean="0"/>
              <a:t> increase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691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36"/>
    </mc:Choice>
    <mc:Fallback xmlns="">
      <p:transition spd="slow" advTm="47036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102788" cy="1325563"/>
          </a:xfrm>
        </p:spPr>
        <p:txBody>
          <a:bodyPr/>
          <a:lstStyle/>
          <a:p>
            <a:r>
              <a:rPr lang="en-US" dirty="0" smtClean="0"/>
              <a:t>CFA vs. </a:t>
            </a:r>
            <a:r>
              <a:rPr lang="en-US" altLang="zh-CN" dirty="0" err="1" smtClean="0"/>
              <a:t>Strawman</a:t>
            </a:r>
            <a:r>
              <a:rPr lang="en-US" altLang="zh-CN" dirty="0" smtClean="0"/>
              <a:t> </a:t>
            </a:r>
            <a:r>
              <a:rPr lang="en-US" dirty="0" smtClean="0"/>
              <a:t>Prediction Algorithms</a:t>
            </a:r>
            <a:br>
              <a:rPr lang="en-US" dirty="0" smtClean="0"/>
            </a:br>
            <a:r>
              <a:rPr lang="en-US" sz="3200" dirty="0"/>
              <a:t>(</a:t>
            </a:r>
            <a:r>
              <a:rPr lang="en-US" sz="3200" dirty="0" smtClean="0"/>
              <a:t>Decision </a:t>
            </a:r>
            <a:r>
              <a:rPr lang="en-US" sz="3200" dirty="0"/>
              <a:t>tree, Naïve Bayes, </a:t>
            </a:r>
            <a:r>
              <a:rPr lang="en-US" sz="3200" dirty="0" err="1"/>
              <a:t>kNN</a:t>
            </a:r>
            <a:r>
              <a:rPr lang="en-US" sz="3200" dirty="0"/>
              <a:t>, Last-mile, </a:t>
            </a:r>
            <a:r>
              <a:rPr lang="en-US" sz="3200" dirty="0" smtClean="0"/>
              <a:t>ASN-based </a:t>
            </a:r>
            <a:r>
              <a:rPr lang="en-US" sz="3200" dirty="0" err="1" smtClean="0"/>
              <a:t>etc</a:t>
            </a:r>
            <a:r>
              <a:rPr lang="en-US" sz="3200" dirty="0" smtClean="0"/>
              <a:t>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5988127"/>
              </p:ext>
            </p:extLst>
          </p:nvPr>
        </p:nvGraphicFramePr>
        <p:xfrm>
          <a:off x="6795245" y="225910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3516370"/>
              </p:ext>
            </p:extLst>
          </p:nvPr>
        </p:nvGraphicFramePr>
        <p:xfrm>
          <a:off x="509286" y="2259108"/>
          <a:ext cx="5156409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Straight Arrow Connector 8"/>
          <p:cNvCxnSpPr/>
          <p:nvPr/>
        </p:nvCxnSpPr>
        <p:spPr>
          <a:xfrm>
            <a:off x="2998694" y="2608731"/>
            <a:ext cx="1465947" cy="36961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935778">
            <a:off x="2876086" y="2241890"/>
            <a:ext cx="2253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23</a:t>
            </a:r>
            <a:r>
              <a:rPr lang="en-US" sz="2800" b="1" smtClean="0"/>
              <a:t>%</a:t>
            </a:r>
            <a:r>
              <a:rPr lang="en-US" sz="2800" smtClean="0"/>
              <a:t> less error</a:t>
            </a:r>
            <a:endParaRPr lang="en-US" sz="280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8673350" y="2773371"/>
            <a:ext cx="1465730" cy="20497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21138588">
            <a:off x="8052834" y="2232823"/>
            <a:ext cx="2878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16%</a:t>
            </a:r>
            <a:r>
              <a:rPr lang="en-US" sz="2800" dirty="0" smtClean="0"/>
              <a:t> higher bitrate</a:t>
            </a:r>
            <a:endParaRPr lang="en-US" sz="2800" dirty="0"/>
          </a:p>
        </p:txBody>
      </p:sp>
      <p:sp>
        <p:nvSpPr>
          <p:cNvPr id="20" name="Rounded Rectangle 19"/>
          <p:cNvSpPr/>
          <p:nvPr/>
        </p:nvSpPr>
        <p:spPr>
          <a:xfrm>
            <a:off x="1695033" y="5351931"/>
            <a:ext cx="3463090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CFA is more </a:t>
            </a:r>
            <a:r>
              <a:rPr lang="en-US" sz="2800" b="1" dirty="0" smtClean="0"/>
              <a:t>accurate</a:t>
            </a:r>
          </a:p>
        </p:txBody>
      </p:sp>
      <p:sp>
        <p:nvSpPr>
          <p:cNvPr id="21" name="Right Arrow 20"/>
          <p:cNvSpPr/>
          <p:nvPr/>
        </p:nvSpPr>
        <p:spPr>
          <a:xfrm>
            <a:off x="5715002" y="2875859"/>
            <a:ext cx="1129550" cy="1055772"/>
          </a:xfrm>
          <a:prstGeom prst="rightArrow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7308452" y="5341759"/>
            <a:ext cx="4195525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CFA leads </a:t>
            </a:r>
            <a:r>
              <a:rPr lang="en-US" sz="2800" smtClean="0"/>
              <a:t>to </a:t>
            </a:r>
            <a:r>
              <a:rPr lang="en-US" sz="2800" b="1" smtClean="0"/>
              <a:t>better</a:t>
            </a:r>
            <a:r>
              <a:rPr lang="en-US" sz="2800" smtClean="0"/>
              <a:t> </a:t>
            </a:r>
            <a:r>
              <a:rPr lang="en-US" sz="2800" b="1" smtClean="0"/>
              <a:t>quality</a:t>
            </a:r>
            <a:endParaRPr lang="en-US" sz="2800" b="1" dirty="0" smtClean="0"/>
          </a:p>
        </p:txBody>
      </p:sp>
      <p:sp>
        <p:nvSpPr>
          <p:cNvPr id="14" name="Right Arrow 13"/>
          <p:cNvSpPr/>
          <p:nvPr/>
        </p:nvSpPr>
        <p:spPr>
          <a:xfrm>
            <a:off x="5665695" y="5193705"/>
            <a:ext cx="1129550" cy="1055772"/>
          </a:xfrm>
          <a:prstGeom prst="rightArrow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49"/>
    </mc:Choice>
    <mc:Fallback xmlns="">
      <p:transition spd="slow" advTm="27749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2966"/>
            <a:ext cx="10515600" cy="492162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Higher video quality </a:t>
            </a:r>
            <a:r>
              <a:rPr lang="en-US" dirty="0" smtClean="0">
                <a:sym typeface="Wingdings"/>
              </a:rPr>
              <a:t> </a:t>
            </a:r>
            <a:r>
              <a:rPr lang="en-US" dirty="0" smtClean="0">
                <a:sym typeface="Wingdings"/>
              </a:rPr>
              <a:t>Long user engagement  </a:t>
            </a:r>
            <a:r>
              <a:rPr lang="en-US" dirty="0" smtClean="0">
                <a:sym typeface="Wingdings"/>
              </a:rPr>
              <a:t>More revenues!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Prediction</a:t>
            </a:r>
            <a:r>
              <a:rPr lang="en-US" dirty="0" smtClean="0"/>
              <a:t> has </a:t>
            </a:r>
            <a:r>
              <a:rPr lang="en-US" b="1" dirty="0" smtClean="0"/>
              <a:t>huge potential </a:t>
            </a:r>
            <a:r>
              <a:rPr lang="en-US" dirty="0" smtClean="0"/>
              <a:t>but is also </a:t>
            </a:r>
            <a:r>
              <a:rPr lang="en-US" b="1" dirty="0" smtClean="0"/>
              <a:t>challenging: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Quality-determining features are </a:t>
            </a:r>
            <a:r>
              <a:rPr lang="en-US" b="1" dirty="0" smtClean="0"/>
              <a:t>complex</a:t>
            </a:r>
            <a:r>
              <a:rPr lang="en-US" dirty="0" smtClean="0"/>
              <a:t>, </a:t>
            </a:r>
            <a:r>
              <a:rPr lang="en-US" b="1" dirty="0" smtClean="0"/>
              <a:t>heterogeneous </a:t>
            </a:r>
            <a:r>
              <a:rPr lang="en-US" dirty="0" smtClean="0"/>
              <a:t>and </a:t>
            </a:r>
            <a:r>
              <a:rPr lang="en-US" b="1" dirty="0" smtClean="0"/>
              <a:t>dynamic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 smtClean="0"/>
              <a:t>CFA </a:t>
            </a:r>
            <a:r>
              <a:rPr lang="en-US" dirty="0" smtClean="0"/>
              <a:t>uses</a:t>
            </a:r>
            <a:r>
              <a:rPr lang="en-US" b="1" dirty="0" smtClean="0"/>
              <a:t> domain-specific insights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Video quality depends on a subset of </a:t>
            </a:r>
            <a:r>
              <a:rPr lang="en-US" b="1" dirty="0"/>
              <a:t>persistent critical </a:t>
            </a:r>
            <a:r>
              <a:rPr lang="en-US" b="1" dirty="0" smtClean="0"/>
              <a:t>features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CFA leads to 30% less buffering ratio and 12% high bitrate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Key takeaway: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b="1" i="1" u="sng" dirty="0" smtClean="0">
                <a:solidFill>
                  <a:srgbClr val="FF0000"/>
                </a:solidFill>
              </a:rPr>
              <a:t>Prediction </a:t>
            </a:r>
            <a:r>
              <a:rPr lang="en-US" b="1" i="1" u="sng" dirty="0" smtClean="0">
                <a:solidFill>
                  <a:srgbClr val="FF0000"/>
                </a:solidFill>
                <a:sym typeface="Wingdings"/>
              </a:rPr>
              <a:t> Performance improvement</a:t>
            </a:r>
          </a:p>
          <a:p>
            <a:pPr marL="0" indent="0">
              <a:buNone/>
            </a:pPr>
            <a:r>
              <a:rPr lang="en-US" b="1" i="1" u="sng" dirty="0" smtClean="0">
                <a:solidFill>
                  <a:srgbClr val="FF0000"/>
                </a:solidFill>
              </a:rPr>
              <a:t>Persistence of critical features </a:t>
            </a:r>
            <a:r>
              <a:rPr lang="en-US" b="1" i="1" u="sng" dirty="0" smtClean="0">
                <a:solidFill>
                  <a:srgbClr val="FF0000"/>
                </a:solidFill>
                <a:sym typeface="Wingdings"/>
              </a:rPr>
              <a:t> Accurate prediction</a:t>
            </a:r>
            <a:endParaRPr lang="en-US" b="1" i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7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78"/>
    </mc:Choice>
    <mc:Fallback xmlns="">
      <p:transition spd="slow" advTm="6867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Video Quality Matters!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8979" y="1830373"/>
            <a:ext cx="3731764" cy="30240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23112" y="4649852"/>
            <a:ext cx="2101793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Buffering ratio 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5869123" y="3001705"/>
            <a:ext cx="242419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User </a:t>
            </a:r>
            <a:r>
              <a:rPr lang="en-US" sz="2400" b="1" dirty="0" smtClean="0"/>
              <a:t>Engagement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3171" y="1975984"/>
            <a:ext cx="3894565" cy="27207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-143061" y="2957245"/>
            <a:ext cx="242419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User </a:t>
            </a:r>
            <a:r>
              <a:rPr lang="en-US" sz="2400" b="1" dirty="0" smtClean="0"/>
              <a:t>Engagement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06644" y="4696695"/>
            <a:ext cx="1587614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/>
              <a:t>Avg</a:t>
            </a:r>
            <a:r>
              <a:rPr lang="en-US" sz="2400" b="1" dirty="0"/>
              <a:t> </a:t>
            </a:r>
            <a:r>
              <a:rPr lang="en-US" sz="2400" b="1" dirty="0" smtClean="0"/>
              <a:t>Bitrate</a:t>
            </a:r>
            <a:endParaRPr lang="en-US" sz="2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8696" y="2652472"/>
            <a:ext cx="564526" cy="71892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4258" y="1467333"/>
            <a:ext cx="529624" cy="98087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6194" y="2614301"/>
            <a:ext cx="564526" cy="718922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3003998" y="6099222"/>
            <a:ext cx="6017755" cy="541376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A significant room of improvement!</a:t>
            </a:r>
            <a:endParaRPr lang="en-US" sz="2800" dirty="0"/>
          </a:p>
        </p:txBody>
      </p:sp>
      <p:sp>
        <p:nvSpPr>
          <p:cNvPr id="24" name="Rounded Rectangle 23"/>
          <p:cNvSpPr/>
          <p:nvPr/>
        </p:nvSpPr>
        <p:spPr>
          <a:xfrm>
            <a:off x="933431" y="5247974"/>
            <a:ext cx="2397566" cy="541376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smtClean="0"/>
              <a:t>Better quality</a:t>
            </a:r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3920803" y="5246835"/>
            <a:ext cx="3832029" cy="541376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smtClean="0"/>
              <a:t>Longer user </a:t>
            </a:r>
            <a:r>
              <a:rPr lang="en-US" altLang="zh-CN" sz="2800" dirty="0" smtClean="0"/>
              <a:t>Engagement</a:t>
            </a:r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8420588" y="5243350"/>
            <a:ext cx="2672278" cy="541376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More revenues!</a:t>
            </a:r>
            <a:endParaRPr lang="en-US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7777756" y="5208736"/>
            <a:ext cx="622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ym typeface="Wingdings"/>
              </a:rPr>
              <a:t></a:t>
            </a:r>
            <a:endParaRPr lang="en-US" sz="3200"/>
          </a:p>
        </p:txBody>
      </p:sp>
      <p:sp>
        <p:nvSpPr>
          <p:cNvPr id="28" name="TextBox 27"/>
          <p:cNvSpPr txBox="1"/>
          <p:nvPr/>
        </p:nvSpPr>
        <p:spPr>
          <a:xfrm>
            <a:off x="3317275" y="5221650"/>
            <a:ext cx="622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>
                <a:sym typeface="Wingdings"/>
              </a:rPr>
              <a:t></a:t>
            </a:r>
            <a:endParaRPr lang="en-US" sz="320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1845003" y="2501540"/>
            <a:ext cx="2875699" cy="1712890"/>
          </a:xfrm>
          <a:prstGeom prst="straightConnector1">
            <a:avLst/>
          </a:prstGeom>
          <a:ln w="762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1634998" y="2058237"/>
            <a:ext cx="1336996" cy="240656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40</a:t>
            </a:r>
            <a:r>
              <a:rPr lang="en-US" sz="2400" b="1">
                <a:solidFill>
                  <a:schemeClr val="tx1"/>
                </a:solidFill>
              </a:rPr>
              <a:t>% sessions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7590646" y="2183787"/>
            <a:ext cx="2777229" cy="2206146"/>
          </a:xfrm>
          <a:prstGeom prst="straightConnector1">
            <a:avLst/>
          </a:prstGeom>
          <a:ln w="762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8219671" y="2072768"/>
            <a:ext cx="2465227" cy="244065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13% </a:t>
            </a:r>
            <a:r>
              <a:rPr lang="en-US" sz="2400" b="1" dirty="0" smtClean="0">
                <a:solidFill>
                  <a:schemeClr val="tx1"/>
                </a:solidFill>
              </a:rPr>
              <a:t>sessions</a:t>
            </a: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 smtClean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2833" y="1476026"/>
            <a:ext cx="529624" cy="9808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49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99"/>
    </mc:Choice>
    <mc:Fallback xmlns="">
      <p:transition spd="slow" advTm="36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5" grpId="0" animBg="1"/>
      <p:bldP spid="26" grpId="0" animBg="1"/>
      <p:bldP spid="27" grpId="0"/>
      <p:bldP spid="28" grpId="0"/>
      <p:bldP spid="32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Paradigm: Centralized Control Platform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4</a:t>
            </a:fld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3718599" y="4040618"/>
            <a:ext cx="4805092" cy="2260413"/>
          </a:xfrm>
          <a:prstGeom prst="clou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chemeClr val="tx1"/>
                </a:solidFill>
              </a:rPr>
              <a:t>		         Internet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1801" y="4573953"/>
            <a:ext cx="1048357" cy="449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344" y="5801339"/>
            <a:ext cx="1287151" cy="3901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865143" y="4295972"/>
            <a:ext cx="738988" cy="2935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400Kbps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865138" y="4671666"/>
            <a:ext cx="1258067" cy="53564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1Mbps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852871" y="5679411"/>
            <a:ext cx="738988" cy="2935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400Kbps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852868" y="6054435"/>
            <a:ext cx="1258067" cy="53564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1Mbps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866364" y="4442745"/>
            <a:ext cx="6998776" cy="892516"/>
            <a:chOff x="3211786" y="4326822"/>
            <a:chExt cx="6998776" cy="892516"/>
          </a:xfrm>
        </p:grpSpPr>
        <p:cxnSp>
          <p:nvCxnSpPr>
            <p:cNvPr id="14" name="Curved Connector 13"/>
            <p:cNvCxnSpPr/>
            <p:nvPr/>
          </p:nvCxnSpPr>
          <p:spPr>
            <a:xfrm flipV="1">
              <a:off x="3211786" y="4326822"/>
              <a:ext cx="6998776" cy="742003"/>
            </a:xfrm>
            <a:prstGeom prst="curvedConnector3">
              <a:avLst>
                <a:gd name="adj1" fmla="val 50000"/>
              </a:avLst>
            </a:prstGeom>
            <a:ln w="38100" cmpd="sng">
              <a:solidFill>
                <a:schemeClr val="bg1">
                  <a:lumMod val="50000"/>
                </a:schemeClr>
              </a:solidFill>
              <a:headEnd type="triangle"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V="1">
              <a:off x="3443232" y="4843979"/>
              <a:ext cx="350985" cy="375359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2866367" y="5380260"/>
            <a:ext cx="6986505" cy="941999"/>
            <a:chOff x="3211786" y="5264338"/>
            <a:chExt cx="6986505" cy="941998"/>
          </a:xfrm>
        </p:grpSpPr>
        <p:cxnSp>
          <p:nvCxnSpPr>
            <p:cNvPr id="17" name="Curved Connector 16"/>
            <p:cNvCxnSpPr/>
            <p:nvPr/>
          </p:nvCxnSpPr>
          <p:spPr>
            <a:xfrm>
              <a:off x="3211786" y="5308719"/>
              <a:ext cx="6986505" cy="897617"/>
            </a:xfrm>
            <a:prstGeom prst="curvedConnector3">
              <a:avLst>
                <a:gd name="adj1" fmla="val 60236"/>
              </a:avLst>
            </a:prstGeom>
            <a:ln w="38100" cmpd="sng">
              <a:solidFill>
                <a:schemeClr val="bg1">
                  <a:lumMod val="50000"/>
                </a:schemeClr>
              </a:solidFill>
              <a:headEnd type="triangle"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29190" y="5264338"/>
              <a:ext cx="350985" cy="424219"/>
            </a:xfrm>
            <a:prstGeom prst="rect">
              <a:avLst/>
            </a:prstGeom>
          </p:spPr>
        </p:pic>
      </p:grpSp>
      <p:sp>
        <p:nvSpPr>
          <p:cNvPr id="22" name="Rounded Rectangle 21"/>
          <p:cNvSpPr/>
          <p:nvPr/>
        </p:nvSpPr>
        <p:spPr>
          <a:xfrm>
            <a:off x="283547" y="2585545"/>
            <a:ext cx="5742119" cy="978152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Local reactive adaptation is too slow</a:t>
            </a:r>
            <a:endParaRPr lang="en-US" sz="2400" b="1" dirty="0"/>
          </a:p>
          <a:p>
            <a:pPr algn="ctr"/>
            <a:r>
              <a:rPr lang="en-US" sz="2400" dirty="0" smtClean="0"/>
              <a:t>Fundamentally crippled for initial selections</a:t>
            </a:r>
            <a:endParaRPr lang="en-US" sz="24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5176" y="4982782"/>
            <a:ext cx="700026" cy="700026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3565229" y="3752535"/>
            <a:ext cx="6287639" cy="2666675"/>
            <a:chOff x="2784941" y="3752535"/>
            <a:chExt cx="6287639" cy="2666675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4941" y="3752535"/>
              <a:ext cx="700026" cy="700026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59268" y="5670712"/>
              <a:ext cx="700026" cy="700026"/>
            </a:xfrm>
            <a:prstGeom prst="rect">
              <a:avLst/>
            </a:prstGeom>
          </p:spPr>
        </p:pic>
        <p:grpSp>
          <p:nvGrpSpPr>
            <p:cNvPr id="78" name="Group 77"/>
            <p:cNvGrpSpPr/>
            <p:nvPr/>
          </p:nvGrpSpPr>
          <p:grpSpPr>
            <a:xfrm>
              <a:off x="3659486" y="3791188"/>
              <a:ext cx="5413094" cy="613469"/>
              <a:chOff x="4797468" y="3713354"/>
              <a:chExt cx="5413094" cy="613469"/>
            </a:xfrm>
          </p:grpSpPr>
          <p:cxnSp>
            <p:nvCxnSpPr>
              <p:cNvPr id="79" name="Curved Connector 78"/>
              <p:cNvCxnSpPr/>
              <p:nvPr/>
            </p:nvCxnSpPr>
            <p:spPr>
              <a:xfrm>
                <a:off x="4797468" y="4014250"/>
                <a:ext cx="5413094" cy="312573"/>
              </a:xfrm>
              <a:prstGeom prst="curvedConnector3">
                <a:avLst>
                  <a:gd name="adj1" fmla="val 50000"/>
                </a:avLst>
              </a:prstGeom>
              <a:ln w="38100" cmpd="sng">
                <a:solidFill>
                  <a:schemeClr val="bg1">
                    <a:lumMod val="50000"/>
                  </a:schemeClr>
                </a:solidFill>
                <a:headEnd type="triangl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flipV="1">
                <a:off x="4895365" y="3713354"/>
                <a:ext cx="350985" cy="375359"/>
              </a:xfrm>
              <a:prstGeom prst="rect">
                <a:avLst/>
              </a:prstGeom>
            </p:spPr>
          </p:pic>
        </p:grpSp>
        <p:grpSp>
          <p:nvGrpSpPr>
            <p:cNvPr id="83" name="Group 82"/>
            <p:cNvGrpSpPr/>
            <p:nvPr/>
          </p:nvGrpSpPr>
          <p:grpSpPr>
            <a:xfrm>
              <a:off x="3659486" y="5984552"/>
              <a:ext cx="5330721" cy="434658"/>
              <a:chOff x="4632793" y="5716236"/>
              <a:chExt cx="5330721" cy="434658"/>
            </a:xfrm>
          </p:grpSpPr>
          <p:cxnSp>
            <p:nvCxnSpPr>
              <p:cNvPr id="84" name="Curved Connector 83"/>
              <p:cNvCxnSpPr/>
              <p:nvPr/>
            </p:nvCxnSpPr>
            <p:spPr>
              <a:xfrm>
                <a:off x="4632793" y="5752402"/>
                <a:ext cx="5330721" cy="398492"/>
              </a:xfrm>
              <a:prstGeom prst="curvedConnector3">
                <a:avLst>
                  <a:gd name="adj1" fmla="val 50000"/>
                </a:avLst>
              </a:prstGeom>
              <a:ln w="38100" cmpd="sng">
                <a:solidFill>
                  <a:schemeClr val="bg1">
                    <a:lumMod val="50000"/>
                  </a:schemeClr>
                </a:solidFill>
                <a:headEnd type="triangl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9849" y="5716236"/>
                <a:ext cx="350985" cy="424219"/>
              </a:xfrm>
              <a:prstGeom prst="rect">
                <a:avLst/>
              </a:prstGeom>
            </p:spPr>
          </p:pic>
        </p:grpSp>
      </p:grpSp>
      <p:sp>
        <p:nvSpPr>
          <p:cNvPr id="102" name="Rounded Rectangle 101"/>
          <p:cNvSpPr/>
          <p:nvPr/>
        </p:nvSpPr>
        <p:spPr>
          <a:xfrm>
            <a:off x="5237988" y="2581311"/>
            <a:ext cx="6745224" cy="1327905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 Case for </a:t>
            </a:r>
            <a:r>
              <a:rPr lang="en-US" sz="2400" b="1" dirty="0" smtClean="0"/>
              <a:t>Centralized Control Plane</a:t>
            </a:r>
            <a:endParaRPr lang="en-US" dirty="0"/>
          </a:p>
          <a:p>
            <a:pPr algn="ctr"/>
            <a:r>
              <a:rPr lang="en-US" sz="2400" i="1" dirty="0" smtClean="0"/>
              <a:t>Real-time global</a:t>
            </a:r>
            <a:r>
              <a:rPr lang="en-US" sz="2400" b="1" dirty="0" smtClean="0"/>
              <a:t> </a:t>
            </a:r>
            <a:r>
              <a:rPr lang="en-US" sz="2400" dirty="0" smtClean="0"/>
              <a:t>network view </a:t>
            </a:r>
            <a:r>
              <a:rPr lang="en-US" sz="2400" dirty="0" smtClean="0">
                <a:sym typeface="Wingdings"/>
              </a:rPr>
              <a:t> </a:t>
            </a:r>
            <a:r>
              <a:rPr lang="en-US" sz="2400" b="1" dirty="0" smtClean="0">
                <a:sym typeface="Wingdings"/>
              </a:rPr>
              <a:t>Prediction Oracle</a:t>
            </a:r>
            <a:endParaRPr lang="en-US" sz="2400" b="1" dirty="0" smtClean="0"/>
          </a:p>
          <a:p>
            <a:pPr algn="ctr"/>
            <a:r>
              <a:rPr lang="en-US" dirty="0" smtClean="0"/>
              <a:t>e.g., potentially 50% less re-buffering [</a:t>
            </a:r>
            <a:r>
              <a:rPr lang="en-US" dirty="0"/>
              <a:t>SIGCOMM12,NSDI15</a:t>
            </a:r>
            <a:r>
              <a:rPr lang="en-US" dirty="0" smtClean="0"/>
              <a:t>]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2165177" y="1615631"/>
            <a:ext cx="2193192" cy="4405094"/>
            <a:chOff x="2165177" y="1615631"/>
            <a:chExt cx="2193192" cy="4405094"/>
          </a:xfrm>
        </p:grpSpPr>
        <p:cxnSp>
          <p:nvCxnSpPr>
            <p:cNvPr id="55" name="Curved Connector 54"/>
            <p:cNvCxnSpPr>
              <a:stCxn id="53" idx="3"/>
              <a:endCxn id="29" idx="3"/>
            </p:cNvCxnSpPr>
            <p:nvPr/>
          </p:nvCxnSpPr>
          <p:spPr>
            <a:xfrm flipV="1">
              <a:off x="4265255" y="2092685"/>
              <a:ext cx="93114" cy="2009863"/>
            </a:xfrm>
            <a:prstGeom prst="curvedConnector3">
              <a:avLst>
                <a:gd name="adj1" fmla="val 345506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urved Connector 58"/>
            <p:cNvCxnSpPr>
              <a:stCxn id="54" idx="3"/>
              <a:endCxn id="29" idx="3"/>
            </p:cNvCxnSpPr>
            <p:nvPr/>
          </p:nvCxnSpPr>
          <p:spPr>
            <a:xfrm flipV="1">
              <a:off x="4339582" y="2092685"/>
              <a:ext cx="18787" cy="3928040"/>
            </a:xfrm>
            <a:prstGeom prst="curvedConnector3">
              <a:avLst>
                <a:gd name="adj1" fmla="val 3464092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urved Connector 63"/>
            <p:cNvCxnSpPr>
              <a:stCxn id="29" idx="1"/>
              <a:endCxn id="25" idx="1"/>
            </p:cNvCxnSpPr>
            <p:nvPr/>
          </p:nvCxnSpPr>
          <p:spPr>
            <a:xfrm rot="10800000" flipV="1">
              <a:off x="2165177" y="2092685"/>
              <a:ext cx="483237" cy="3240110"/>
            </a:xfrm>
            <a:prstGeom prst="curvedConnector3">
              <a:avLst>
                <a:gd name="adj1" fmla="val 147306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648413" y="1615631"/>
              <a:ext cx="1709956" cy="954107"/>
            </a:xfrm>
            <a:prstGeom prst="rect">
              <a:avLst/>
            </a:prstGeom>
            <a:noFill/>
            <a:ln w="508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 smtClean="0"/>
                <a:t>Prediction</a:t>
              </a:r>
            </a:p>
            <a:p>
              <a:pPr algn="ctr"/>
              <a:r>
                <a:rPr lang="en-US" sz="2800" b="1" dirty="0" smtClean="0"/>
                <a:t>Oracle</a:t>
              </a:r>
              <a:endParaRPr lang="en-US" sz="2800" b="1" dirty="0"/>
            </a:p>
          </p:txBody>
        </p:sp>
      </p:grpSp>
      <p:sp>
        <p:nvSpPr>
          <p:cNvPr id="69" name="Rectangular Callout 68"/>
          <p:cNvSpPr/>
          <p:nvPr/>
        </p:nvSpPr>
        <p:spPr>
          <a:xfrm>
            <a:off x="6025666" y="1601658"/>
            <a:ext cx="4688688" cy="888219"/>
          </a:xfrm>
          <a:prstGeom prst="wedgeRectCallout">
            <a:avLst>
              <a:gd name="adj1" fmla="val -85967"/>
              <a:gd name="adj2" fmla="val -20807"/>
            </a:avLst>
          </a:prstGeom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Answer </a:t>
            </a:r>
            <a:r>
              <a:rPr lang="en-US" sz="2800" b="1" dirty="0" smtClean="0"/>
              <a:t>“What-if</a:t>
            </a:r>
            <a:r>
              <a:rPr lang="en-US" sz="2800" b="1" smtClean="0"/>
              <a:t>” </a:t>
            </a:r>
            <a:r>
              <a:rPr lang="en-US" sz="2800" smtClean="0"/>
              <a:t>questions.</a:t>
            </a:r>
            <a:endParaRPr lang="en-US" sz="2800" dirty="0"/>
          </a:p>
          <a:p>
            <a:pPr algn="ctr"/>
            <a:r>
              <a:rPr lang="en-US" sz="2000" dirty="0" smtClean="0"/>
              <a:t>e.g., What if I use 400Kbps, Akamai?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1072818" y="3857741"/>
            <a:ext cx="1716893" cy="1475053"/>
            <a:chOff x="1072818" y="3857741"/>
            <a:chExt cx="1716893" cy="1475053"/>
          </a:xfrm>
        </p:grpSpPr>
        <p:cxnSp>
          <p:nvCxnSpPr>
            <p:cNvPr id="27" name="Curved Connector 26"/>
            <p:cNvCxnSpPr>
              <a:endCxn id="39" idx="3"/>
            </p:cNvCxnSpPr>
            <p:nvPr/>
          </p:nvCxnSpPr>
          <p:spPr>
            <a:xfrm rot="16200000" flipV="1">
              <a:off x="2242885" y="4637922"/>
              <a:ext cx="911508" cy="182144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urved Connector 30"/>
            <p:cNvCxnSpPr>
              <a:stCxn id="39" idx="2"/>
              <a:endCxn id="25" idx="1"/>
            </p:cNvCxnSpPr>
            <p:nvPr/>
          </p:nvCxnSpPr>
          <p:spPr>
            <a:xfrm rot="16200000" flipH="1">
              <a:off x="1680656" y="4848274"/>
              <a:ext cx="644057" cy="324983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72818" y="3857741"/>
              <a:ext cx="1534749" cy="830997"/>
            </a:xfrm>
            <a:prstGeom prst="rect">
              <a:avLst/>
            </a:prstGeom>
            <a:noFill/>
            <a:ln w="508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Local adaptation</a:t>
              </a:r>
              <a:endParaRPr lang="en-US"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77024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90"/>
    </mc:Choice>
    <mc:Fallback xmlns="">
      <p:transition spd="slow" advTm="75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102" grpId="0" animBg="1"/>
      <p:bldP spid="6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" y="313398"/>
            <a:ext cx="12021312" cy="1325563"/>
          </a:xfrm>
        </p:spPr>
        <p:txBody>
          <a:bodyPr/>
          <a:lstStyle/>
          <a:p>
            <a:r>
              <a:rPr lang="en-US" dirty="0" smtClean="0"/>
              <a:t>Key Missing Piece: </a:t>
            </a:r>
            <a:r>
              <a:rPr lang="en-US" b="1" dirty="0" smtClean="0"/>
              <a:t>How to Build a Prediction Oracle?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5</a:t>
            </a:fld>
            <a:endParaRPr lang="en-US"/>
          </a:p>
        </p:txBody>
      </p:sp>
      <p:sp>
        <p:nvSpPr>
          <p:cNvPr id="5" name="Cloud 4"/>
          <p:cNvSpPr/>
          <p:nvPr/>
        </p:nvSpPr>
        <p:spPr>
          <a:xfrm>
            <a:off x="3718599" y="4040618"/>
            <a:ext cx="4805092" cy="2260413"/>
          </a:xfrm>
          <a:prstGeom prst="clou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chemeClr val="tx1"/>
                </a:solidFill>
              </a:rPr>
              <a:t>		         Internet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1801" y="4573953"/>
            <a:ext cx="1048357" cy="449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344" y="5801339"/>
            <a:ext cx="1287151" cy="3901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865143" y="4295972"/>
            <a:ext cx="738988" cy="2935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400Kbps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865138" y="4671666"/>
            <a:ext cx="1258067" cy="53564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1Mbps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852871" y="5679411"/>
            <a:ext cx="738988" cy="2935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</a:rPr>
              <a:t>400Kbps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852868" y="6054435"/>
            <a:ext cx="1258067" cy="53564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1Mbps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866364" y="4442745"/>
            <a:ext cx="6998776" cy="892516"/>
            <a:chOff x="3211786" y="4326822"/>
            <a:chExt cx="6998776" cy="892516"/>
          </a:xfrm>
        </p:grpSpPr>
        <p:cxnSp>
          <p:nvCxnSpPr>
            <p:cNvPr id="14" name="Curved Connector 13"/>
            <p:cNvCxnSpPr/>
            <p:nvPr/>
          </p:nvCxnSpPr>
          <p:spPr>
            <a:xfrm flipV="1">
              <a:off x="3211786" y="4326822"/>
              <a:ext cx="6998776" cy="742003"/>
            </a:xfrm>
            <a:prstGeom prst="curvedConnector3">
              <a:avLst>
                <a:gd name="adj1" fmla="val 50000"/>
              </a:avLst>
            </a:prstGeom>
            <a:ln w="38100" cmpd="sng">
              <a:solidFill>
                <a:schemeClr val="bg1">
                  <a:lumMod val="50000"/>
                </a:schemeClr>
              </a:solidFill>
              <a:headEnd type="triangle"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V="1">
              <a:off x="3443232" y="4843979"/>
              <a:ext cx="350985" cy="375359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2866367" y="5380260"/>
            <a:ext cx="6986505" cy="941999"/>
            <a:chOff x="3211786" y="5264338"/>
            <a:chExt cx="6986505" cy="941998"/>
          </a:xfrm>
        </p:grpSpPr>
        <p:cxnSp>
          <p:nvCxnSpPr>
            <p:cNvPr id="17" name="Curved Connector 16"/>
            <p:cNvCxnSpPr/>
            <p:nvPr/>
          </p:nvCxnSpPr>
          <p:spPr>
            <a:xfrm>
              <a:off x="3211786" y="5308719"/>
              <a:ext cx="6986505" cy="897617"/>
            </a:xfrm>
            <a:prstGeom prst="curvedConnector3">
              <a:avLst>
                <a:gd name="adj1" fmla="val 60236"/>
              </a:avLst>
            </a:prstGeom>
            <a:ln w="38100" cmpd="sng">
              <a:solidFill>
                <a:schemeClr val="bg1">
                  <a:lumMod val="50000"/>
                </a:schemeClr>
              </a:solidFill>
              <a:headEnd type="triangle" w="lg" len="lg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29190" y="5264338"/>
              <a:ext cx="350985" cy="424219"/>
            </a:xfrm>
            <a:prstGeom prst="rect">
              <a:avLst/>
            </a:prstGeom>
          </p:spPr>
        </p:pic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5176" y="4982782"/>
            <a:ext cx="700026" cy="700026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3565229" y="3752535"/>
            <a:ext cx="6287639" cy="2666675"/>
            <a:chOff x="2784941" y="3752535"/>
            <a:chExt cx="6287639" cy="2666675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4941" y="3752535"/>
              <a:ext cx="700026" cy="700026"/>
            </a:xfrm>
            <a:prstGeom prst="rect">
              <a:avLst/>
            </a:prstGeom>
          </p:spPr>
        </p:pic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59268" y="5670712"/>
              <a:ext cx="700026" cy="700026"/>
            </a:xfrm>
            <a:prstGeom prst="rect">
              <a:avLst/>
            </a:prstGeom>
          </p:spPr>
        </p:pic>
        <p:grpSp>
          <p:nvGrpSpPr>
            <p:cNvPr id="78" name="Group 77"/>
            <p:cNvGrpSpPr/>
            <p:nvPr/>
          </p:nvGrpSpPr>
          <p:grpSpPr>
            <a:xfrm>
              <a:off x="3659486" y="3791188"/>
              <a:ext cx="5413094" cy="613469"/>
              <a:chOff x="4797468" y="3713354"/>
              <a:chExt cx="5413094" cy="613469"/>
            </a:xfrm>
          </p:grpSpPr>
          <p:cxnSp>
            <p:nvCxnSpPr>
              <p:cNvPr id="79" name="Curved Connector 78"/>
              <p:cNvCxnSpPr/>
              <p:nvPr/>
            </p:nvCxnSpPr>
            <p:spPr>
              <a:xfrm>
                <a:off x="4797468" y="4014250"/>
                <a:ext cx="5413094" cy="312573"/>
              </a:xfrm>
              <a:prstGeom prst="curvedConnector3">
                <a:avLst>
                  <a:gd name="adj1" fmla="val 50000"/>
                </a:avLst>
              </a:prstGeom>
              <a:ln w="38100" cmpd="sng">
                <a:solidFill>
                  <a:schemeClr val="bg1">
                    <a:lumMod val="50000"/>
                  </a:schemeClr>
                </a:solidFill>
                <a:headEnd type="triangl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flipV="1">
                <a:off x="4895365" y="3713354"/>
                <a:ext cx="350985" cy="375359"/>
              </a:xfrm>
              <a:prstGeom prst="rect">
                <a:avLst/>
              </a:prstGeom>
            </p:spPr>
          </p:pic>
        </p:grpSp>
        <p:grpSp>
          <p:nvGrpSpPr>
            <p:cNvPr id="83" name="Group 82"/>
            <p:cNvGrpSpPr/>
            <p:nvPr/>
          </p:nvGrpSpPr>
          <p:grpSpPr>
            <a:xfrm>
              <a:off x="3659486" y="5984552"/>
              <a:ext cx="5330721" cy="434658"/>
              <a:chOff x="4632793" y="5716236"/>
              <a:chExt cx="5330721" cy="434658"/>
            </a:xfrm>
          </p:grpSpPr>
          <p:cxnSp>
            <p:nvCxnSpPr>
              <p:cNvPr id="84" name="Curved Connector 83"/>
              <p:cNvCxnSpPr/>
              <p:nvPr/>
            </p:nvCxnSpPr>
            <p:spPr>
              <a:xfrm>
                <a:off x="4632793" y="5752402"/>
                <a:ext cx="5330721" cy="398492"/>
              </a:xfrm>
              <a:prstGeom prst="curvedConnector3">
                <a:avLst>
                  <a:gd name="adj1" fmla="val 50000"/>
                </a:avLst>
              </a:prstGeom>
              <a:ln w="38100" cmpd="sng">
                <a:solidFill>
                  <a:schemeClr val="bg1">
                    <a:lumMod val="50000"/>
                  </a:schemeClr>
                </a:solidFill>
                <a:headEnd type="triangle" w="lg" len="lg"/>
                <a:tailEnd type="triangle" w="lg" len="lg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5" name="Picture 8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9849" y="5716236"/>
                <a:ext cx="350985" cy="424219"/>
              </a:xfrm>
              <a:prstGeom prst="rect">
                <a:avLst/>
              </a:prstGeom>
            </p:spPr>
          </p:pic>
        </p:grpSp>
      </p:grpSp>
      <p:grpSp>
        <p:nvGrpSpPr>
          <p:cNvPr id="28" name="Group 27"/>
          <p:cNvGrpSpPr/>
          <p:nvPr/>
        </p:nvGrpSpPr>
        <p:grpSpPr>
          <a:xfrm>
            <a:off x="2165176" y="2092685"/>
            <a:ext cx="2187106" cy="3928040"/>
            <a:chOff x="1384888" y="2092685"/>
            <a:chExt cx="2187106" cy="3928040"/>
          </a:xfrm>
        </p:grpSpPr>
        <p:cxnSp>
          <p:nvCxnSpPr>
            <p:cNvPr id="55" name="Curved Connector 54"/>
            <p:cNvCxnSpPr>
              <a:stCxn id="53" idx="3"/>
              <a:endCxn id="29" idx="3"/>
            </p:cNvCxnSpPr>
            <p:nvPr/>
          </p:nvCxnSpPr>
          <p:spPr>
            <a:xfrm flipV="1">
              <a:off x="3484967" y="2092685"/>
              <a:ext cx="74327" cy="2009863"/>
            </a:xfrm>
            <a:prstGeom prst="curvedConnector3">
              <a:avLst>
                <a:gd name="adj1" fmla="val 538785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urved Connector 58"/>
            <p:cNvCxnSpPr>
              <a:stCxn id="54" idx="3"/>
              <a:endCxn id="29" idx="3"/>
            </p:cNvCxnSpPr>
            <p:nvPr/>
          </p:nvCxnSpPr>
          <p:spPr>
            <a:xfrm flipV="1">
              <a:off x="3559294" y="2092685"/>
              <a:ext cx="12700" cy="3928040"/>
            </a:xfrm>
            <a:prstGeom prst="curvedConnector3">
              <a:avLst>
                <a:gd name="adj1" fmla="val 5736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urved Connector 63"/>
            <p:cNvCxnSpPr>
              <a:stCxn id="29" idx="1"/>
              <a:endCxn id="25" idx="1"/>
            </p:cNvCxnSpPr>
            <p:nvPr/>
          </p:nvCxnSpPr>
          <p:spPr>
            <a:xfrm rot="10800000" flipV="1">
              <a:off x="1384888" y="2092685"/>
              <a:ext cx="502024" cy="3240110"/>
            </a:xfrm>
            <a:prstGeom prst="curvedConnector3">
              <a:avLst>
                <a:gd name="adj1" fmla="val 145536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2667200" y="1615631"/>
            <a:ext cx="1672382" cy="954107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Prediction</a:t>
            </a:r>
          </a:p>
          <a:p>
            <a:pPr algn="ctr"/>
            <a:r>
              <a:rPr lang="en-US" sz="2800" dirty="0" smtClean="0"/>
              <a:t>Oracle</a:t>
            </a:r>
            <a:endParaRPr lang="en-US" sz="2800" dirty="0"/>
          </a:p>
        </p:txBody>
      </p:sp>
      <p:sp>
        <p:nvSpPr>
          <p:cNvPr id="42" name="Rounded Rectangle 41"/>
          <p:cNvSpPr/>
          <p:nvPr/>
        </p:nvSpPr>
        <p:spPr>
          <a:xfrm>
            <a:off x="2560320" y="1526137"/>
            <a:ext cx="1830686" cy="1095144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smtClean="0"/>
              <a:t>CFA</a:t>
            </a:r>
            <a:endParaRPr lang="en-US" sz="2800" b="1" dirty="0" smtClean="0"/>
          </a:p>
        </p:txBody>
      </p:sp>
      <p:sp>
        <p:nvSpPr>
          <p:cNvPr id="43" name="Rectangular Callout 42"/>
          <p:cNvSpPr/>
          <p:nvPr/>
        </p:nvSpPr>
        <p:spPr>
          <a:xfrm>
            <a:off x="5136260" y="1596978"/>
            <a:ext cx="6694168" cy="888219"/>
          </a:xfrm>
          <a:prstGeom prst="wedgeRectCallout">
            <a:avLst>
              <a:gd name="adj1" fmla="val -59923"/>
              <a:gd name="adj2" fmla="val -26298"/>
            </a:avLst>
          </a:prstGeom>
          <a:ln w="38100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Our contribution: </a:t>
            </a:r>
            <a:r>
              <a:rPr lang="en-US" sz="2400" b="1" i="1" dirty="0" smtClean="0"/>
              <a:t>Critical Feature Analytics (CFA)</a:t>
            </a:r>
          </a:p>
          <a:p>
            <a:pPr algn="ctr"/>
            <a:r>
              <a:rPr lang="en-US" sz="2400" dirty="0" smtClean="0"/>
              <a:t>Data-Driven Video Quality Prediction System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026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16"/>
    </mc:Choice>
    <mc:Fallback xmlns="">
      <p:transition spd="slow" advTm="17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>
                <a:sym typeface="Wingdings"/>
              </a:rPr>
              <a:t> </a:t>
            </a:r>
            <a:r>
              <a:rPr lang="en-US" b="1" dirty="0" smtClean="0"/>
              <a:t>Challenges of Video Quality Prediction System</a:t>
            </a:r>
          </a:p>
          <a:p>
            <a:endParaRPr lang="en-US" b="1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CFA Approach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Evaluation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7"/>
    </mc:Choice>
    <mc:Fallback xmlns="">
      <p:transition spd="slow" advTm="856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259" y="309040"/>
            <a:ext cx="12003741" cy="1231789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Why is Building a Quality Prediction System Challenging?</a:t>
            </a:r>
            <a:endParaRPr lang="en-US" sz="4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641201" y="4170723"/>
            <a:ext cx="9345046" cy="107030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Challenge 1:</a:t>
            </a:r>
            <a:r>
              <a:rPr lang="en-US" sz="2800" dirty="0"/>
              <a:t> </a:t>
            </a:r>
            <a:r>
              <a:rPr lang="en-US" sz="2800" dirty="0" smtClean="0"/>
              <a:t>Complex factors affect video quality</a:t>
            </a:r>
            <a:endParaRPr lang="en-US" sz="2800" dirty="0"/>
          </a:p>
          <a:p>
            <a:pPr algn="ctr"/>
            <a:r>
              <a:rPr lang="en-US" sz="2800" dirty="0">
                <a:sym typeface="Wingdings"/>
              </a:rPr>
              <a:t> </a:t>
            </a:r>
            <a:r>
              <a:rPr lang="en-US" sz="2800" dirty="0" smtClean="0">
                <a:sym typeface="Wingdings"/>
              </a:rPr>
              <a:t>Need </a:t>
            </a:r>
            <a:r>
              <a:rPr lang="en-US" sz="2800" b="1" dirty="0" smtClean="0">
                <a:sym typeface="Wingdings"/>
              </a:rPr>
              <a:t>expressive </a:t>
            </a:r>
            <a:r>
              <a:rPr lang="en-US" sz="2800" dirty="0" smtClean="0">
                <a:sym typeface="Wingdings"/>
              </a:rPr>
              <a:t>models to capture these factors</a:t>
            </a:r>
            <a:endParaRPr lang="en-US" sz="2800" dirty="0"/>
          </a:p>
        </p:txBody>
      </p:sp>
      <p:sp>
        <p:nvSpPr>
          <p:cNvPr id="51" name="Rounded Rectangle 50"/>
          <p:cNvSpPr/>
          <p:nvPr/>
        </p:nvSpPr>
        <p:spPr>
          <a:xfrm>
            <a:off x="1641201" y="5495796"/>
            <a:ext cx="9345046" cy="107030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Challenge </a:t>
            </a:r>
            <a:r>
              <a:rPr lang="en-US" sz="2800" b="1" dirty="0" smtClean="0"/>
              <a:t>2:</a:t>
            </a:r>
            <a:r>
              <a:rPr lang="en-US" sz="2800" dirty="0" smtClean="0"/>
              <a:t> </a:t>
            </a:r>
            <a:r>
              <a:rPr lang="en-US" sz="2800" dirty="0"/>
              <a:t>Video quality changes quickly </a:t>
            </a:r>
            <a:endParaRPr lang="en-US" sz="2800" dirty="0" smtClean="0"/>
          </a:p>
          <a:p>
            <a:pPr algn="ctr"/>
            <a:r>
              <a:rPr lang="en-US" sz="2800" dirty="0" smtClean="0">
                <a:sym typeface="Wingdings"/>
              </a:rPr>
              <a:t> Need to refresh predictions in</a:t>
            </a:r>
            <a:r>
              <a:rPr lang="en-US" sz="2800" b="1" dirty="0" smtClean="0">
                <a:sym typeface="Wingdings"/>
              </a:rPr>
              <a:t> near real-time</a:t>
            </a:r>
            <a:r>
              <a:rPr lang="en-US" sz="2800" dirty="0" smtClean="0">
                <a:sym typeface="Wingdings"/>
              </a:rPr>
              <a:t> (e.g., 30 sec)</a:t>
            </a:r>
            <a:endParaRPr lang="en-US" sz="2800" dirty="0"/>
          </a:p>
        </p:txBody>
      </p:sp>
      <p:sp>
        <p:nvSpPr>
          <p:cNvPr id="55" name="Rounded Rectangle 54"/>
          <p:cNvSpPr/>
          <p:nvPr/>
        </p:nvSpPr>
        <p:spPr>
          <a:xfrm>
            <a:off x="3272472" y="1696205"/>
            <a:ext cx="5338128" cy="1071485"/>
          </a:xfrm>
          <a:prstGeom prst="roundRect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smtClean="0">
                <a:solidFill>
                  <a:schemeClr val="tx1"/>
                </a:solidFill>
              </a:rPr>
              <a:t>Trains </a:t>
            </a:r>
            <a:r>
              <a:rPr lang="en-US" sz="2800" b="1" dirty="0">
                <a:solidFill>
                  <a:schemeClr val="tx1"/>
                </a:solidFill>
              </a:rPr>
              <a:t>a Quality Prediction </a:t>
            </a:r>
            <a:r>
              <a:rPr lang="en-US" sz="2800" b="1" dirty="0" smtClean="0">
                <a:solidFill>
                  <a:schemeClr val="tx1"/>
                </a:solidFill>
              </a:rPr>
              <a:t>Model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400" i="1" dirty="0" err="1" smtClean="0">
                <a:solidFill>
                  <a:schemeClr val="tx1"/>
                </a:solidFill>
              </a:rPr>
              <a:t>Pred</a:t>
            </a:r>
            <a:r>
              <a:rPr lang="en-US" sz="2400" i="1" dirty="0" smtClean="0">
                <a:solidFill>
                  <a:schemeClr val="tx1"/>
                </a:solidFill>
              </a:rPr>
              <a:t>(quality of other sessions)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5238" y="3285920"/>
            <a:ext cx="37385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/>
              <a:t>Quality of </a:t>
            </a:r>
            <a:r>
              <a:rPr lang="en-US" sz="2800" i="1" smtClean="0"/>
              <a:t>other sessions</a:t>
            </a:r>
            <a:endParaRPr lang="en-US" sz="2800" i="1" dirty="0"/>
          </a:p>
        </p:txBody>
      </p:sp>
      <p:sp>
        <p:nvSpPr>
          <p:cNvPr id="16" name="Rectangle 15"/>
          <p:cNvSpPr/>
          <p:nvPr/>
        </p:nvSpPr>
        <p:spPr>
          <a:xfrm>
            <a:off x="6960760" y="3285920"/>
            <a:ext cx="52312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/>
              <a:t>Quality prediction </a:t>
            </a:r>
            <a:r>
              <a:rPr lang="en-US" sz="2800" i="1" smtClean="0"/>
              <a:t>for new sessions</a:t>
            </a:r>
            <a:endParaRPr lang="en-US" sz="2800" i="1" dirty="0"/>
          </a:p>
        </p:txBody>
      </p:sp>
      <p:cxnSp>
        <p:nvCxnSpPr>
          <p:cNvPr id="13" name="Curved Connector 12"/>
          <p:cNvCxnSpPr>
            <a:stCxn id="15" idx="0"/>
            <a:endCxn id="55" idx="1"/>
          </p:cNvCxnSpPr>
          <p:nvPr/>
        </p:nvCxnSpPr>
        <p:spPr>
          <a:xfrm rot="5400000" flipH="1" flipV="1">
            <a:off x="2196500" y="2209948"/>
            <a:ext cx="1053972" cy="1097972"/>
          </a:xfrm>
          <a:prstGeom prst="curvedConnector2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>
            <a:stCxn id="55" idx="3"/>
            <a:endCxn id="16" idx="0"/>
          </p:cNvCxnSpPr>
          <p:nvPr/>
        </p:nvCxnSpPr>
        <p:spPr>
          <a:xfrm>
            <a:off x="8610600" y="2231948"/>
            <a:ext cx="965780" cy="1053972"/>
          </a:xfrm>
          <a:prstGeom prst="curvedConnector2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76910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51"/>
    </mc:Choice>
    <mc:Fallback xmlns="">
      <p:transition spd="slow" advTm="40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424917"/>
              </p:ext>
            </p:extLst>
          </p:nvPr>
        </p:nvGraphicFramePr>
        <p:xfrm>
          <a:off x="436599" y="4379000"/>
          <a:ext cx="6966528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38355"/>
                <a:gridCol w="1374753"/>
                <a:gridCol w="1217420"/>
                <a:gridCol w="1036764"/>
                <a:gridCol w="1379024"/>
                <a:gridCol w="1220212"/>
              </a:tblGrid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City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ASN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CDN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Video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Device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Quality</a:t>
                      </a:r>
                      <a:endParaRPr lang="en-US" sz="2400" b="1" dirty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Level3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PIT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Level3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AT&amp;T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Level3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  <a:tr h="3824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Akamai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18" y="246624"/>
            <a:ext cx="11852032" cy="1065628"/>
          </a:xfrm>
        </p:spPr>
        <p:txBody>
          <a:bodyPr>
            <a:noAutofit/>
          </a:bodyPr>
          <a:lstStyle/>
          <a:p>
            <a:r>
              <a:rPr lang="en-US" sz="3800" b="1" dirty="0" smtClean="0"/>
              <a:t>Challenge 1:</a:t>
            </a:r>
            <a:r>
              <a:rPr lang="en-US" sz="3800" dirty="0" smtClean="0"/>
              <a:t> </a:t>
            </a:r>
            <a:br>
              <a:rPr lang="en-US" sz="3800" dirty="0" smtClean="0"/>
            </a:br>
            <a:r>
              <a:rPr lang="en-US" sz="3800" dirty="0" smtClean="0"/>
              <a:t>Complex relation between video quality and features</a:t>
            </a:r>
            <a:endParaRPr lang="en-US" sz="3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EDB88-3450-1F4A-9210-CC8DA7CF2B58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264" y="2245245"/>
            <a:ext cx="1911683" cy="12527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42" y="1395275"/>
            <a:ext cx="1216525" cy="1216525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844841" y="1792046"/>
            <a:ext cx="1561068" cy="101646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NY</a:t>
            </a:r>
            <a:endParaRPr lang="en-US" dirty="0"/>
          </a:p>
        </p:txBody>
      </p:sp>
      <p:sp>
        <p:nvSpPr>
          <p:cNvPr id="7" name="Cloud 6"/>
          <p:cNvSpPr/>
          <p:nvPr/>
        </p:nvSpPr>
        <p:spPr>
          <a:xfrm>
            <a:off x="3863475" y="1685558"/>
            <a:ext cx="1978526" cy="1122948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Comcast</a:t>
            </a:r>
            <a:endParaRPr lang="en-US" sz="2400" dirty="0"/>
          </a:p>
        </p:txBody>
      </p:sp>
      <p:sp>
        <p:nvSpPr>
          <p:cNvPr id="8" name="Cloud 7"/>
          <p:cNvSpPr/>
          <p:nvPr/>
        </p:nvSpPr>
        <p:spPr>
          <a:xfrm>
            <a:off x="3848282" y="3187723"/>
            <a:ext cx="1978526" cy="1122948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AT&amp;T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6724316" y="1760627"/>
            <a:ext cx="1911684" cy="855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Level3 CDN</a:t>
            </a:r>
            <a:endParaRPr lang="en-US" sz="2400" dirty="0"/>
          </a:p>
        </p:txBody>
      </p:sp>
      <p:sp>
        <p:nvSpPr>
          <p:cNvPr id="15" name="Rounded Rectangle 14"/>
          <p:cNvSpPr/>
          <p:nvPr/>
        </p:nvSpPr>
        <p:spPr>
          <a:xfrm>
            <a:off x="436598" y="4789839"/>
            <a:ext cx="3373405" cy="534737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6210" y="5317201"/>
            <a:ext cx="350985" cy="44698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764" y="5750735"/>
            <a:ext cx="350985" cy="446981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2783608" y="2013089"/>
            <a:ext cx="3889665" cy="1507804"/>
            <a:chOff x="2783608" y="2048258"/>
            <a:chExt cx="3889665" cy="1507804"/>
          </a:xfrm>
        </p:grpSpPr>
        <p:sp>
          <p:nvSpPr>
            <p:cNvPr id="20" name="Freeform 19"/>
            <p:cNvSpPr/>
            <p:nvPr/>
          </p:nvSpPr>
          <p:spPr>
            <a:xfrm>
              <a:off x="2893289" y="2412988"/>
              <a:ext cx="3779984" cy="1143074"/>
            </a:xfrm>
            <a:custGeom>
              <a:avLst/>
              <a:gdLst>
                <a:gd name="connsiteX0" fmla="*/ 0 w 3683000"/>
                <a:gd name="connsiteY0" fmla="*/ 0 h 1631753"/>
                <a:gd name="connsiteX1" fmla="*/ 1316182 w 3683000"/>
                <a:gd name="connsiteY1" fmla="*/ 1431637 h 1631753"/>
                <a:gd name="connsiteX2" fmla="*/ 2309091 w 3683000"/>
                <a:gd name="connsiteY2" fmla="*/ 1477819 h 1631753"/>
                <a:gd name="connsiteX3" fmla="*/ 3683000 w 3683000"/>
                <a:gd name="connsiteY3" fmla="*/ 92364 h 1631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000" h="1631753">
                  <a:moveTo>
                    <a:pt x="0" y="0"/>
                  </a:moveTo>
                  <a:cubicBezTo>
                    <a:pt x="465667" y="592667"/>
                    <a:pt x="931334" y="1185334"/>
                    <a:pt x="1316182" y="1431637"/>
                  </a:cubicBezTo>
                  <a:cubicBezTo>
                    <a:pt x="1701030" y="1677940"/>
                    <a:pt x="1914621" y="1701031"/>
                    <a:pt x="2309091" y="1477819"/>
                  </a:cubicBezTo>
                  <a:cubicBezTo>
                    <a:pt x="2703561" y="1254607"/>
                    <a:pt x="3683000" y="92364"/>
                    <a:pt x="3683000" y="92364"/>
                  </a:cubicBezTo>
                </a:path>
              </a:pathLst>
            </a:custGeom>
            <a:ln w="38100" cmpd="sng">
              <a:headEnd type="none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608" y="2171270"/>
              <a:ext cx="344055" cy="344055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54924" y="2048258"/>
              <a:ext cx="350985" cy="446981"/>
            </a:xfrm>
            <a:prstGeom prst="rect">
              <a:avLst/>
            </a:prstGeom>
          </p:spPr>
        </p:pic>
      </p:grpSp>
      <p:sp>
        <p:nvSpPr>
          <p:cNvPr id="23" name="Oval 22"/>
          <p:cNvSpPr/>
          <p:nvPr/>
        </p:nvSpPr>
        <p:spPr>
          <a:xfrm>
            <a:off x="1844841" y="3289237"/>
            <a:ext cx="1561067" cy="9224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PIT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2730222" y="2343195"/>
            <a:ext cx="3896869" cy="1693007"/>
            <a:chOff x="2730222" y="2378364"/>
            <a:chExt cx="3896869" cy="1693007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30222" y="3670128"/>
              <a:ext cx="344055" cy="34405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4570" y="3624390"/>
              <a:ext cx="350985" cy="446981"/>
            </a:xfrm>
            <a:prstGeom prst="rect">
              <a:avLst/>
            </a:prstGeom>
          </p:spPr>
        </p:pic>
        <p:sp>
          <p:nvSpPr>
            <p:cNvPr id="27" name="Freeform 26"/>
            <p:cNvSpPr/>
            <p:nvPr/>
          </p:nvSpPr>
          <p:spPr>
            <a:xfrm>
              <a:off x="3048000" y="2378364"/>
              <a:ext cx="3579091" cy="1350818"/>
            </a:xfrm>
            <a:custGeom>
              <a:avLst/>
              <a:gdLst>
                <a:gd name="connsiteX0" fmla="*/ 0 w 3579091"/>
                <a:gd name="connsiteY0" fmla="*/ 1350818 h 1350818"/>
                <a:gd name="connsiteX1" fmla="*/ 1062182 w 3579091"/>
                <a:gd name="connsiteY1" fmla="*/ 334818 h 1350818"/>
                <a:gd name="connsiteX2" fmla="*/ 1847273 w 3579091"/>
                <a:gd name="connsiteY2" fmla="*/ 92363 h 1350818"/>
                <a:gd name="connsiteX3" fmla="*/ 3579091 w 3579091"/>
                <a:gd name="connsiteY3" fmla="*/ 0 h 1350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79091" h="1350818">
                  <a:moveTo>
                    <a:pt x="0" y="1350818"/>
                  </a:moveTo>
                  <a:cubicBezTo>
                    <a:pt x="377151" y="947689"/>
                    <a:pt x="754303" y="544560"/>
                    <a:pt x="1062182" y="334818"/>
                  </a:cubicBezTo>
                  <a:cubicBezTo>
                    <a:pt x="1370061" y="125076"/>
                    <a:pt x="1427788" y="148166"/>
                    <a:pt x="1847273" y="92363"/>
                  </a:cubicBezTo>
                  <a:cubicBezTo>
                    <a:pt x="2266758" y="36560"/>
                    <a:pt x="3579091" y="0"/>
                    <a:pt x="3579091" y="0"/>
                  </a:cubicBezTo>
                </a:path>
              </a:pathLst>
            </a:custGeom>
            <a:ln w="38100" cmpd="sng">
              <a:headEnd type="none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485734" y="1628988"/>
            <a:ext cx="4238583" cy="507113"/>
            <a:chOff x="2485734" y="1837332"/>
            <a:chExt cx="4238583" cy="507113"/>
          </a:xfrm>
        </p:grpSpPr>
        <p:grpSp>
          <p:nvGrpSpPr>
            <p:cNvPr id="10" name="Group 9"/>
            <p:cNvGrpSpPr/>
            <p:nvPr/>
          </p:nvGrpSpPr>
          <p:grpSpPr>
            <a:xfrm>
              <a:off x="2485734" y="2000390"/>
              <a:ext cx="4238583" cy="344055"/>
              <a:chOff x="2485734" y="1827215"/>
              <a:chExt cx="4238583" cy="344055"/>
            </a:xfrm>
          </p:grpSpPr>
          <p:sp>
            <p:nvSpPr>
              <p:cNvPr id="11" name="Freeform 10"/>
              <p:cNvSpPr/>
              <p:nvPr/>
            </p:nvSpPr>
            <p:spPr>
              <a:xfrm flipV="1">
                <a:off x="2783609" y="1962717"/>
                <a:ext cx="3940708" cy="150442"/>
              </a:xfrm>
              <a:custGeom>
                <a:avLst/>
                <a:gdLst>
                  <a:gd name="connsiteX0" fmla="*/ 0 w 3763819"/>
                  <a:gd name="connsiteY0" fmla="*/ 0 h 207832"/>
                  <a:gd name="connsiteX1" fmla="*/ 2101273 w 3763819"/>
                  <a:gd name="connsiteY1" fmla="*/ 207819 h 207832"/>
                  <a:gd name="connsiteX2" fmla="*/ 3763819 w 3763819"/>
                  <a:gd name="connsiteY2" fmla="*/ 11546 h 207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63819" h="207832">
                    <a:moveTo>
                      <a:pt x="0" y="0"/>
                    </a:moveTo>
                    <a:cubicBezTo>
                      <a:pt x="736985" y="102947"/>
                      <a:pt x="1473970" y="205895"/>
                      <a:pt x="2101273" y="207819"/>
                    </a:cubicBezTo>
                    <a:cubicBezTo>
                      <a:pt x="2728576" y="209743"/>
                      <a:pt x="3763819" y="11546"/>
                      <a:pt x="3763819" y="11546"/>
                    </a:cubicBezTo>
                  </a:path>
                </a:pathLst>
              </a:custGeom>
              <a:ln w="38100" cmpd="sng">
                <a:headEnd type="none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5734" y="1827215"/>
                <a:ext cx="344055" cy="344055"/>
              </a:xfrm>
              <a:prstGeom prst="rect">
                <a:avLst/>
              </a:prstGeom>
            </p:spPr>
          </p:pic>
        </p:grp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V="1">
              <a:off x="2808744" y="1837332"/>
              <a:ext cx="350985" cy="371409"/>
            </a:xfrm>
            <a:prstGeom prst="rect">
              <a:avLst/>
            </a:prstGeom>
          </p:spPr>
        </p:pic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6429351" y="4864265"/>
            <a:ext cx="350985" cy="455040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6724316" y="3216920"/>
            <a:ext cx="1911684" cy="8555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Akamai</a:t>
            </a:r>
            <a:endParaRPr lang="en-US" sz="24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579079" y="2496150"/>
            <a:ext cx="4094194" cy="1149876"/>
            <a:chOff x="2579079" y="2704494"/>
            <a:chExt cx="4094194" cy="1149876"/>
          </a:xfrm>
        </p:grpSpPr>
        <p:sp>
          <p:nvSpPr>
            <p:cNvPr id="13" name="Freeform 12"/>
            <p:cNvSpPr/>
            <p:nvPr/>
          </p:nvSpPr>
          <p:spPr>
            <a:xfrm>
              <a:off x="2916820" y="2772041"/>
              <a:ext cx="3756453" cy="1082329"/>
            </a:xfrm>
            <a:custGeom>
              <a:avLst/>
              <a:gdLst>
                <a:gd name="connsiteX0" fmla="*/ 0 w 3865945"/>
                <a:gd name="connsiteY0" fmla="*/ 63756 h 1082329"/>
                <a:gd name="connsiteX1" fmla="*/ 1944547 w 3865945"/>
                <a:gd name="connsiteY1" fmla="*/ 110055 h 1082329"/>
                <a:gd name="connsiteX2" fmla="*/ 3865945 w 3865945"/>
                <a:gd name="connsiteY2" fmla="*/ 1082329 h 1082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65945" h="1082329">
                  <a:moveTo>
                    <a:pt x="0" y="63756"/>
                  </a:moveTo>
                  <a:cubicBezTo>
                    <a:pt x="650111" y="2024"/>
                    <a:pt x="1300223" y="-59707"/>
                    <a:pt x="1944547" y="110055"/>
                  </a:cubicBezTo>
                  <a:cubicBezTo>
                    <a:pt x="2588871" y="279817"/>
                    <a:pt x="3865945" y="1082329"/>
                    <a:pt x="3865945" y="1082329"/>
                  </a:cubicBezTo>
                </a:path>
              </a:pathLst>
            </a:custGeom>
            <a:ln w="38100" cmpd="sng">
              <a:headEnd type="none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79079" y="2704494"/>
              <a:ext cx="344055" cy="344055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50513" y="2766367"/>
              <a:ext cx="350985" cy="446981"/>
            </a:xfrm>
            <a:prstGeom prst="rect">
              <a:avLst/>
            </a:prstGeom>
          </p:spPr>
        </p:pic>
      </p:grpSp>
      <p:sp>
        <p:nvSpPr>
          <p:cNvPr id="39" name="Rounded Rectangle 38"/>
          <p:cNvSpPr/>
          <p:nvPr/>
        </p:nvSpPr>
        <p:spPr>
          <a:xfrm>
            <a:off x="3592506" y="3534702"/>
            <a:ext cx="8036680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Quality depends on </a:t>
            </a:r>
            <a:r>
              <a:rPr lang="en-US" sz="3200" b="1" dirty="0" smtClean="0"/>
              <a:t>combinations</a:t>
            </a:r>
            <a:r>
              <a:rPr lang="en-US" sz="3200" dirty="0" smtClean="0"/>
              <a:t> of features</a:t>
            </a:r>
            <a:endParaRPr lang="en-US" sz="3200" i="1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5867" y="6248212"/>
            <a:ext cx="350985" cy="446981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320842" y="5303392"/>
            <a:ext cx="7215909" cy="90834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02036" y="5782358"/>
            <a:ext cx="7215909" cy="75045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339648" y="6230535"/>
            <a:ext cx="7215909" cy="74718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1218427" y="4868623"/>
            <a:ext cx="1315016" cy="1314060"/>
            <a:chOff x="1218427" y="4868623"/>
            <a:chExt cx="1315016" cy="1314060"/>
          </a:xfrm>
        </p:grpSpPr>
        <p:sp>
          <p:nvSpPr>
            <p:cNvPr id="42" name="Rectangle 41"/>
            <p:cNvSpPr/>
            <p:nvPr/>
          </p:nvSpPr>
          <p:spPr>
            <a:xfrm>
              <a:off x="1218427" y="5767985"/>
              <a:ext cx="1315016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218427" y="4868623"/>
              <a:ext cx="1315016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36597" y="4864265"/>
            <a:ext cx="733297" cy="867272"/>
            <a:chOff x="436597" y="4864265"/>
            <a:chExt cx="733297" cy="867272"/>
          </a:xfrm>
        </p:grpSpPr>
        <p:sp>
          <p:nvSpPr>
            <p:cNvPr id="31" name="Rectangle 30"/>
            <p:cNvSpPr/>
            <p:nvPr/>
          </p:nvSpPr>
          <p:spPr>
            <a:xfrm>
              <a:off x="436597" y="4864265"/>
              <a:ext cx="733297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36597" y="5316839"/>
              <a:ext cx="733297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548459" y="4886654"/>
            <a:ext cx="1170185" cy="1742285"/>
            <a:chOff x="2548459" y="4886654"/>
            <a:chExt cx="1170185" cy="1742285"/>
          </a:xfrm>
        </p:grpSpPr>
        <p:sp>
          <p:nvSpPr>
            <p:cNvPr id="45" name="Rectangle 44"/>
            <p:cNvSpPr/>
            <p:nvPr/>
          </p:nvSpPr>
          <p:spPr>
            <a:xfrm>
              <a:off x="2548459" y="6214241"/>
              <a:ext cx="1162929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555715" y="4886654"/>
              <a:ext cx="1162929" cy="414698"/>
            </a:xfrm>
            <a:prstGeom prst="rect">
              <a:avLst/>
            </a:prstGeom>
            <a:solidFill>
              <a:srgbClr val="FF0000">
                <a:alpha val="1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6889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48"/>
    </mc:Choice>
    <mc:Fallback xmlns="">
      <p:transition spd="slow" advTm="67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9" grpId="0" animBg="1"/>
      <p:bldP spid="29" grpId="0" animBg="1"/>
      <p:bldP spid="28" grpId="0" animBg="1"/>
      <p:bldP spid="4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941966"/>
              </p:ext>
            </p:extLst>
          </p:nvPr>
        </p:nvGraphicFramePr>
        <p:xfrm>
          <a:off x="1441151" y="1857022"/>
          <a:ext cx="8260434" cy="2211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1580"/>
                <a:gridCol w="738505"/>
                <a:gridCol w="1305814"/>
                <a:gridCol w="1107795"/>
                <a:gridCol w="1531557"/>
                <a:gridCol w="1254847"/>
                <a:gridCol w="1110336"/>
              </a:tblGrid>
              <a:tr h="55297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Time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City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ASN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CDN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Video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Device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Quality</a:t>
                      </a:r>
                      <a:endParaRPr lang="en-US" sz="2400" b="1" dirty="0"/>
                    </a:p>
                  </a:txBody>
                  <a:tcPr/>
                </a:tc>
              </a:tr>
              <a:tr h="5529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3:00PM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Level3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  <a:tr h="5529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3:00PM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PIT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Akamai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  <a:tr h="5529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7:00PM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PIT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Comcast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Akamai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“foo”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“bar”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45" y="169645"/>
            <a:ext cx="12053455" cy="1325563"/>
          </a:xfrm>
        </p:spPr>
        <p:txBody>
          <a:bodyPr/>
          <a:lstStyle/>
          <a:p>
            <a:r>
              <a:rPr lang="en-US" dirty="0" smtClean="0"/>
              <a:t>Such feature combinations differ cross clients &amp; time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E5DF5-7D95-3646-9679-612CFBE07BEF}" type="slidenum">
              <a:rPr lang="en-US" smtClean="0"/>
              <a:t>9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677524" y="2455203"/>
            <a:ext cx="3105090" cy="481164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4765185" y="3007904"/>
            <a:ext cx="2524258" cy="487349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4820" y="3007904"/>
            <a:ext cx="350985" cy="4469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8824821" y="2458957"/>
            <a:ext cx="350985" cy="45504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05711" y="4849964"/>
            <a:ext cx="11454880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Spatial diversity:</a:t>
            </a:r>
            <a:r>
              <a:rPr lang="en-US" sz="2800" dirty="0" smtClean="0"/>
              <a:t> Quality-determining features differ cross clients</a:t>
            </a:r>
            <a:endParaRPr lang="en-US" sz="2800" i="1" dirty="0"/>
          </a:p>
        </p:txBody>
      </p:sp>
      <p:sp>
        <p:nvSpPr>
          <p:cNvPr id="18" name="Rounded Rectangle 17"/>
          <p:cNvSpPr/>
          <p:nvPr/>
        </p:nvSpPr>
        <p:spPr>
          <a:xfrm flipH="1">
            <a:off x="3438659" y="3551282"/>
            <a:ext cx="2331076" cy="487349"/>
          </a:xfrm>
          <a:prstGeom prst="roundRect">
            <a:avLst/>
          </a:prstGeom>
          <a:noFill/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305711" y="5757324"/>
            <a:ext cx="11454880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Model drift:</a:t>
            </a:r>
            <a:r>
              <a:rPr lang="en-US" sz="2800" dirty="0" smtClean="0"/>
              <a:t> </a:t>
            </a:r>
            <a:r>
              <a:rPr lang="en-US" sz="2800" dirty="0"/>
              <a:t>Quality-determining features </a:t>
            </a:r>
            <a:r>
              <a:rPr lang="en-US" sz="2800" dirty="0" smtClean="0"/>
              <a:t>change over time</a:t>
            </a:r>
            <a:endParaRPr lang="en-US" sz="2800" i="1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8824820" y="3603610"/>
            <a:ext cx="350985" cy="45504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279720" y="3524782"/>
            <a:ext cx="8583295" cy="699657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09282" y="3966540"/>
            <a:ext cx="11451267" cy="739323"/>
          </a:xfrm>
          <a:prstGeom prst="roundRect">
            <a:avLst/>
          </a:prstGeom>
          <a:ln w="34925">
            <a:solidFill>
              <a:srgbClr val="00B05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Combinational effects:</a:t>
            </a:r>
            <a:r>
              <a:rPr lang="en-US" sz="2800" dirty="0" smtClean="0"/>
              <a:t> Quality depends on combinations of multiple features</a:t>
            </a:r>
            <a:endParaRPr lang="en-US" sz="2800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68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95"/>
    </mc:Choice>
    <mc:Fallback xmlns="">
      <p:transition spd="slow" advTm="3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9" grpId="0" animBg="1"/>
      <p:bldP spid="22" grpId="0" animBg="1"/>
      <p:bldP spid="1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5.3|20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4.5|7.6|10.9|9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5|12.4|11.6|3.6|3.5|5.6|16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0.7|4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6.8|12.7|24.5|0.9|26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3|10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34.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4.6|1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7|6.4|1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6.7|1.3|8.8|0.6|7.6|6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|9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11.3|10.7|12.2|1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|6.7|14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5.3|7.2|4.2|7.5|30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6007</TotalTime>
  <Words>1102</Words>
  <Application>Microsoft Macintosh PowerPoint</Application>
  <PresentationFormat>Widescreen</PresentationFormat>
  <Paragraphs>357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Calibri</vt:lpstr>
      <vt:lpstr>Calibri Light</vt:lpstr>
      <vt:lpstr>Cambria Math</vt:lpstr>
      <vt:lpstr>DengXian</vt:lpstr>
      <vt:lpstr>DengXian Light</vt:lpstr>
      <vt:lpstr>Zapf Dingbats</vt:lpstr>
      <vt:lpstr>Arial</vt:lpstr>
      <vt:lpstr>Wingdings</vt:lpstr>
      <vt:lpstr>Office Theme</vt:lpstr>
      <vt:lpstr>CFA: A Practical Prediction System for Video Quality Optimization</vt:lpstr>
      <vt:lpstr>One-Minute Overview</vt:lpstr>
      <vt:lpstr>Internet Video Quality Matters!</vt:lpstr>
      <vt:lpstr>New Paradigm: Centralized Control Platform</vt:lpstr>
      <vt:lpstr>Key Missing Piece: How to Build a Prediction Oracle?</vt:lpstr>
      <vt:lpstr>Outline</vt:lpstr>
      <vt:lpstr>Why is Building a Quality Prediction System Challenging?</vt:lpstr>
      <vt:lpstr>Challenge 1:  Complex relation between video quality and features</vt:lpstr>
      <vt:lpstr>Such feature combinations differ cross clients &amp; time</vt:lpstr>
      <vt:lpstr>Challenge 2: Video Quality Changes Quickly</vt:lpstr>
      <vt:lpstr>Needs both model expressiveness &amp; fast update</vt:lpstr>
      <vt:lpstr>Outline</vt:lpstr>
      <vt:lpstr>The Basic CFA Workflow:  Similar feature values short history  similar quality</vt:lpstr>
      <vt:lpstr>Insight to Find Similar Sessions: Critical Features</vt:lpstr>
      <vt:lpstr>The CFA Workflow Based on Critical Features</vt:lpstr>
      <vt:lpstr>Insight to Learn Critical Features:  Critical Features are Persistent</vt:lpstr>
      <vt:lpstr>How to Estimate Quality with Fresh Updates?</vt:lpstr>
      <vt:lpstr>CFA Approach to Fresh Updates</vt:lpstr>
      <vt:lpstr>Putting Everything Together: CFA Implementation</vt:lpstr>
      <vt:lpstr>Outline</vt:lpstr>
      <vt:lpstr>Real-world A/B Testing</vt:lpstr>
      <vt:lpstr>CFA vs. Strawman Prediction Algorithms (Decision tree, Naïve Bayes, kNN, Last-mile, ASN-based etc)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CFA: A Practical Prediction System for Video Quality Optimization</dc:title>
  <dc:creator>Junchen Jiang (Populus Group)</dc:creator>
  <cp:lastModifiedBy>Junchen Jiang (Populus Group)</cp:lastModifiedBy>
  <cp:revision>1085</cp:revision>
  <dcterms:created xsi:type="dcterms:W3CDTF">2016-03-10T17:12:43Z</dcterms:created>
  <dcterms:modified xsi:type="dcterms:W3CDTF">2016-04-03T01:58:14Z</dcterms:modified>
</cp:coreProperties>
</file>

<file path=docProps/thumbnail.jpeg>
</file>